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charts/chart3.xml" ContentType="application/vnd.openxmlformats-officedocument.drawingml.chart+xml"/>
  <Override PartName="/ppt/charts/chart2.xml" ContentType="application/vnd.openxmlformats-officedocument.drawingml.chart+xml"/>
  <Override PartName="/ppt/charts/chart1.xml" ContentType="application/vnd.openxmlformats-officedocument.drawingml.chart+xml"/>
  <Override PartName="/ppt/embeddings/textdocument1.docx" ContentType="application/vnd.openxmlformats-officedocument.wordprocessingml.document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_rels/slide15.xml.rels" ContentType="application/vnd.openxmlformats-package.relationships+xml"/>
  <Override PartName="/ppt/slides/_rels/slide14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1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media/image2.wmf" ContentType="image/x-wmf"/>
  <Override PartName="/ppt/media/image1.wmf" ContentType="image/x-wmf"/>
  <Override PartName="/ppt/media/image4.png" ContentType="image/png"/>
  <Override PartName="/ppt/media/image3.png" ContentType="image/png"/>
  <Override PartName="/ppt/media/image2.png" ContentType="image/png"/>
  <Override PartName="/ppt/media/image3.wmf" ContentType="image/x-wmf"/>
  <Override PartName="/ppt/media/image1.png" ContentType="image/png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</p:sldIdLst>
  <p:sldSz cx="12192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
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label 0</c:f>
              <c:strCache>
                <c:ptCount val="1"/>
                <c:pt idx="0">
                  <c:v> 2013 год</c:v>
                </c:pt>
              </c:strCache>
            </c:strRef>
          </c:tx>
          <c:spPr>
            <a:ln>
              <a:noFill/>
            </a:ln>
          </c:spPr>
          <c:dLbls>
            <c:dLblPos val="ctr"/>
            <c:showLegendKey val="0"/>
            <c:showVal val="1"/>
            <c:showCatName val="0"/>
            <c:showSerName val="0"/>
            <c:showPercent val="0"/>
          </c:dLbls>
          <c:cat>
            <c:strRef>
              <c:f>categories</c:f>
              <c:strCache>
                <c:ptCount val="5"/>
                <c:pt idx="0">
                  <c:v>образование</c:v>
                </c:pt>
                <c:pt idx="1">
                  <c:v>здравоохранение</c:v>
                </c:pt>
                <c:pt idx="2">
                  <c:v>культура</c:v>
                </c:pt>
                <c:pt idx="3">
                  <c:v>соцобслуживание</c:v>
                </c:pt>
                <c:pt idx="4">
                  <c:v/>
                </c:pt>
              </c:strCache>
            </c:strRef>
          </c:cat>
          <c:val>
            <c:numRef>
              <c:f>0</c:f>
              <c:numCache>
                <c:formatCode>General</c:formatCode>
                <c:ptCount val="5"/>
                <c:pt idx="0">
                  <c:v>61.4</c:v>
                </c:pt>
                <c:pt idx="1">
                  <c:v>68.8</c:v>
                </c:pt>
                <c:pt idx="2">
                  <c:v>53.8</c:v>
                </c:pt>
                <c:pt idx="3">
                  <c:v>53.5</c:v>
                </c:pt>
                <c:pt idx="4">
                  <c:v/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2014 год</c:v>
                </c:pt>
              </c:strCache>
            </c:strRef>
          </c:tx>
          <c:spPr>
            <a:ln>
              <a:noFill/>
            </a:ln>
          </c:spPr>
          <c:dLbls>
            <c:dLblPos val="ctr"/>
            <c:showLegendKey val="0"/>
            <c:showVal val="1"/>
            <c:showCatName val="0"/>
            <c:showSerName val="0"/>
            <c:showPercent val="0"/>
          </c:dLbls>
          <c:cat>
            <c:strRef>
              <c:f>categories</c:f>
              <c:strCache>
                <c:ptCount val="5"/>
                <c:pt idx="0">
                  <c:v>образование</c:v>
                </c:pt>
                <c:pt idx="1">
                  <c:v>здравоохранение</c:v>
                </c:pt>
                <c:pt idx="2">
                  <c:v>культура</c:v>
                </c:pt>
                <c:pt idx="3">
                  <c:v>соцобслуживание</c:v>
                </c:pt>
                <c:pt idx="4">
                  <c:v/>
                </c:pt>
              </c:strCache>
            </c:strRef>
          </c:cat>
          <c:val>
            <c:numRef>
              <c:f>1</c:f>
              <c:numCache>
                <c:formatCode>General</c:formatCode>
                <c:ptCount val="5"/>
                <c:pt idx="0">
                  <c:v>64.8</c:v>
                </c:pt>
                <c:pt idx="1">
                  <c:v>69.3</c:v>
                </c:pt>
                <c:pt idx="2">
                  <c:v>65.1</c:v>
                </c:pt>
                <c:pt idx="3">
                  <c:v>61</c:v>
                </c:pt>
                <c:pt idx="4">
                  <c:v/>
                </c:pt>
              </c:numCache>
            </c:numRef>
          </c:val>
        </c:ser>
        <c:gapWidth val="150"/>
        <c:overlap val="0"/>
        <c:axId val="81907354"/>
        <c:axId val="92788111"/>
      </c:barChart>
      <c:catAx>
        <c:axId val="81907354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 w="9360">
            <a:solidFill>
              <a:srgbClr val="ffffff"/>
            </a:solidFill>
            <a:round/>
          </a:ln>
        </c:spPr>
        <c:crossAx val="92788111"/>
        <c:crosses val="autoZero"/>
        <c:auto val="1"/>
        <c:lblAlgn val="ctr"/>
        <c:lblOffset val="100"/>
      </c:catAx>
      <c:valAx>
        <c:axId val="92788111"/>
        <c:scaling>
          <c:orientation val="minMax"/>
        </c:scaling>
        <c:delete val="0"/>
        <c:axPos val="l"/>
        <c:majorGridlines>
          <c:spPr>
            <a:ln w="9360">
              <a:solidFill>
                <a:srgbClr val="ffffff"/>
              </a:solidFill>
              <a:round/>
            </a:ln>
          </c:spPr>
        </c:majorGridlines>
        <c:majorTickMark val="out"/>
        <c:minorTickMark val="none"/>
        <c:tickLblPos val="nextTo"/>
        <c:spPr>
          <a:ln w="9360">
            <a:solidFill>
              <a:srgbClr val="ffffff"/>
            </a:solidFill>
            <a:round/>
          </a:ln>
        </c:spPr>
        <c:crossAx val="81907354"/>
        <c:crosses val="autoZero"/>
      </c:valAx>
      <c:spPr>
        <a:solidFill>
          <a:srgbClr val="000000"/>
        </a:solidFill>
        <a:ln>
          <a:noFill/>
        </a:ln>
      </c:spPr>
    </c:plotArea>
    <c:legend>
      <c:legendPos val="r"/>
      <c:overlay val="0"/>
      <c:spPr>
        <a:noFill/>
        <a:ln>
          <a:noFill/>
        </a:ln>
      </c:spPr>
    </c:legend>
    <c:plotVisOnly val="1"/>
  </c:chart>
  <c:spPr>
    <a:noFill/>
    <a:ln>
      <a:noFill/>
    </a:ln>
  </c:spPr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otX val="75"/>
      <c:rotY val="0"/>
      <c:rAngAx val="0"/>
      <c:perspective val="30"/>
    </c:view3D>
    <c:floor>
      <c:spPr>
        <a:solidFill>
          <a:srgbClr val="d9d9d9"/>
        </a:solidFill>
        <a:ln>
          <a:noFill/>
        </a:ln>
      </c:spPr>
    </c:floor>
    <c:backWall>
      <c:spPr>
        <a:solidFill>
          <a:srgbClr val="d9d9d9"/>
        </a:solidFill>
        <a:ln>
          <a:noFill/>
        </a:ln>
      </c:spPr>
    </c:backWall>
    <c:plotArea>
      <c:layout/>
      <c:pie3DChart>
        <c:varyColors val="1"/>
        <c:ser>
          <c:idx val="0"/>
          <c:order val="0"/>
          <c:tx>
            <c:strRef>
              <c:f>label 0</c:f>
              <c:strCache>
                <c:ptCount val="1"/>
                <c:pt idx="0">
                  <c:v>2013 год</c:v>
                </c:pt>
              </c:strCache>
            </c:strRef>
          </c:tx>
          <c:spPr>
            <a:ln>
              <a:noFill/>
            </a:ln>
          </c:spPr>
          <c:explosion val="0"/>
          <c:dPt>
            <c:idx val="0"/>
            <c:spPr>
              <a:ln>
                <a:noFill/>
              </a:ln>
            </c:spPr>
          </c:dPt>
          <c:dPt>
            <c:idx val="1"/>
            <c:spPr>
              <a:ln>
                <a:noFill/>
              </a:ln>
            </c:spPr>
          </c:dPt>
          <c:dPt>
            <c:idx val="2"/>
            <c:spPr>
              <a:ln>
                <a:noFill/>
              </a:ln>
            </c:spPr>
          </c:dPt>
          <c:dPt>
            <c:idx val="3"/>
            <c:spPr>
              <a:ln>
                <a:noFill/>
              </a:ln>
            </c:spPr>
          </c:dPt>
          <c:dPt>
            <c:idx val="4"/>
            <c:spPr>
              <a:ln>
                <a:noFill/>
              </a:ln>
            </c:spPr>
          </c:dPt>
          <c:dLbls>
            <c:dLbl>
              <c:idx val="0"/>
              <c:dLblPos val="bestFit"/>
              <c:showLegendKey val="0"/>
              <c:showVal val="1"/>
              <c:showCatName val="0"/>
              <c:showSerName val="0"/>
              <c:showPercent val="0"/>
            </c:dLbl>
            <c:dLbl>
              <c:idx val="1"/>
              <c:dLblPos val="bestFit"/>
              <c:showLegendKey val="0"/>
              <c:showVal val="1"/>
              <c:showCatName val="0"/>
              <c:showSerName val="0"/>
              <c:showPercent val="0"/>
            </c:dLbl>
            <c:dLbl>
              <c:idx val="2"/>
              <c:dLblPos val="bestFit"/>
              <c:showLegendKey val="0"/>
              <c:showVal val="1"/>
              <c:showCatName val="0"/>
              <c:showSerName val="0"/>
              <c:showPercent val="0"/>
            </c:dLbl>
            <c:dLbl>
              <c:idx val="3"/>
              <c:dLblPos val="bestFit"/>
              <c:showLegendKey val="0"/>
              <c:showVal val="1"/>
              <c:showCatName val="0"/>
              <c:showSerName val="0"/>
              <c:showPercent val="0"/>
            </c:dLbl>
            <c:dLbl>
              <c:idx val="4"/>
              <c:dLblPos val="bestFit"/>
              <c:showLegendKey val="0"/>
              <c:showVal val="1"/>
              <c:showCatName val="0"/>
              <c:showSerName val="0"/>
              <c:showPercent val="0"/>
            </c:dLbl>
            <c:dLblPos val="bestFit"/>
            <c:showLegendKey val="0"/>
            <c:showVal val="1"/>
            <c:showCatName val="0"/>
            <c:showSerName val="0"/>
            <c:showPercent val="0"/>
          </c:dLbls>
          <c:cat>
            <c:strRef>
              <c:f>categories</c:f>
              <c:strCache>
                <c:ptCount val="5"/>
                <c:pt idx="0">
                  <c:v>образование</c:v>
                </c:pt>
                <c:pt idx="1">
                  <c:v>здравоохранение</c:v>
                </c:pt>
                <c:pt idx="2">
                  <c:v>культура</c:v>
                </c:pt>
                <c:pt idx="3">
                  <c:v>соцобслуживание</c:v>
                </c:pt>
                <c:pt idx="4">
                  <c:v/>
                </c:pt>
              </c:strCache>
            </c:strRef>
          </c:cat>
          <c:val>
            <c:numRef>
              <c:f>0</c:f>
              <c:numCache>
                <c:formatCode>General</c:formatCode>
                <c:ptCount val="5"/>
                <c:pt idx="0">
                  <c:v>14828.4</c:v>
                </c:pt>
                <c:pt idx="1">
                  <c:v>14323</c:v>
                </c:pt>
                <c:pt idx="2">
                  <c:v>11624</c:v>
                </c:pt>
                <c:pt idx="3">
                  <c:v>14416.7</c:v>
                </c:pt>
                <c:pt idx="4">
                  <c:v/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 2014 год</c:v>
                </c:pt>
              </c:strCache>
            </c:strRef>
          </c:tx>
          <c:spPr>
            <a:ln>
              <a:noFill/>
            </a:ln>
          </c:spPr>
          <c:explosion val="0"/>
          <c:dPt>
            <c:idx val="0"/>
            <c:spPr>
              <a:ln>
                <a:noFill/>
              </a:ln>
            </c:spPr>
          </c:dPt>
          <c:dPt>
            <c:idx val="1"/>
            <c:spPr>
              <a:ln>
                <a:noFill/>
              </a:ln>
            </c:spPr>
          </c:dPt>
          <c:dPt>
            <c:idx val="2"/>
            <c:spPr>
              <a:ln>
                <a:noFill/>
              </a:ln>
            </c:spPr>
          </c:dPt>
          <c:dPt>
            <c:idx val="3"/>
            <c:spPr>
              <a:ln>
                <a:noFill/>
              </a:ln>
            </c:spPr>
          </c:dPt>
          <c:dPt>
            <c:idx val="4"/>
            <c:spPr>
              <a:ln>
                <a:noFill/>
              </a:ln>
            </c:spPr>
          </c:dPt>
          <c:dLbls>
            <c:dLbl>
              <c:idx val="0"/>
              <c:showLegendKey val="0"/>
              <c:showVal val="0"/>
              <c:showCatName val="0"/>
              <c:showSerName val="0"/>
              <c:showPercent val="0"/>
            </c:dLbl>
            <c:dLbl>
              <c:idx val="1"/>
              <c:showLegendKey val="0"/>
              <c:showVal val="0"/>
              <c:showCatName val="0"/>
              <c:showSerName val="0"/>
              <c:showPercent val="0"/>
            </c:dLbl>
            <c:dLbl>
              <c:idx val="2"/>
              <c:showLegendKey val="0"/>
              <c:showVal val="0"/>
              <c:showCatName val="0"/>
              <c:showSerName val="0"/>
              <c:showPercent val="0"/>
            </c:dLbl>
            <c:dLbl>
              <c:idx val="3"/>
              <c:showLegendKey val="0"/>
              <c:showVal val="0"/>
              <c:showCatName val="0"/>
              <c:showSerName val="0"/>
              <c:showPercent val="0"/>
            </c:dLbl>
            <c:dLbl>
              <c:idx val="4"/>
              <c:showLegendKey val="0"/>
              <c:showVal val="0"/>
              <c:showCatName val="0"/>
              <c:showSerName val="0"/>
              <c:showPercent val="0"/>
            </c:dLbl>
            <c:showLegendKey val="0"/>
            <c:showVal val="0"/>
            <c:showCatName val="0"/>
            <c:showSerName val="0"/>
            <c:showPercent val="0"/>
          </c:dLbls>
          <c:cat>
            <c:strRef>
              <c:f>categories</c:f>
              <c:strCache>
                <c:ptCount val="5"/>
                <c:pt idx="0">
                  <c:v>образование</c:v>
                </c:pt>
                <c:pt idx="1">
                  <c:v>здравоохранение</c:v>
                </c:pt>
                <c:pt idx="2">
                  <c:v>культура</c:v>
                </c:pt>
                <c:pt idx="3">
                  <c:v>соцобслуживание</c:v>
                </c:pt>
                <c:pt idx="4">
                  <c:v/>
                </c:pt>
              </c:strCache>
            </c:strRef>
          </c:cat>
          <c:val>
            <c:numRef>
              <c:f>1</c:f>
              <c:numCache>
                <c:formatCode>General</c:formatCode>
                <c:ptCount val="5"/>
                <c:pt idx="0">
                  <c:v>16445.2</c:v>
                </c:pt>
                <c:pt idx="1">
                  <c:v>16473.5</c:v>
                </c:pt>
                <c:pt idx="2">
                  <c:v>15450</c:v>
                </c:pt>
                <c:pt idx="3">
                  <c:v>14404.3</c:v>
                </c:pt>
                <c:pt idx="4">
                  <c:v/>
                </c:pt>
              </c:numCache>
            </c:numRef>
          </c:val>
        </c:ser>
      </c:pie3DChart>
      <c:spPr>
        <a:solidFill>
          <a:srgbClr val="d9d9d9"/>
        </a:solidFill>
        <a:ln>
          <a:noFill/>
        </a:ln>
      </c:spPr>
    </c:plotArea>
    <c:legend>
      <c:legendPos val="r"/>
      <c:overlay val="0"/>
      <c:spPr>
        <a:noFill/>
        <a:ln>
          <a:noFill/>
        </a:ln>
      </c:spPr>
    </c:legend>
    <c:plotVisOnly val="1"/>
  </c:chart>
  <c:spPr>
    <a:noFill/>
    <a:ln>
      <a:noFill/>
    </a:ln>
  </c:spPr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label 0</c:f>
              <c:strCache>
                <c:ptCount val="1"/>
                <c:pt idx="0">
                  <c:v>Врачи</c:v>
                </c:pt>
              </c:strCache>
            </c:strRef>
          </c:tx>
          <c:spPr>
            <a:solidFill>
              <a:srgbClr val="052f61"/>
            </a:solidFill>
            <a:ln>
              <a:noFill/>
            </a:ln>
          </c:spPr>
          <c:dLbls>
            <c:showLegendKey val="0"/>
            <c:showVal val="0"/>
            <c:showCatName val="0"/>
            <c:showSerName val="0"/>
            <c:showPercent val="0"/>
          </c:dLbls>
          <c:cat>
            <c:strRef>
              <c:f>categories</c:f>
              <c:strCache>
                <c:ptCount val="8"/>
                <c:pt idx="0">
                  <c:v>план</c:v>
                </c:pt>
                <c:pt idx="1">
                  <c:v>факт</c:v>
                </c:pt>
                <c:pt idx="2">
                  <c:v>план</c:v>
                </c:pt>
                <c:pt idx="3">
                  <c:v>факт</c:v>
                </c:pt>
                <c:pt idx="4">
                  <c:v>план</c:v>
                </c:pt>
                <c:pt idx="5">
                  <c:v>факт</c:v>
                </c:pt>
                <c:pt idx="6">
                  <c:v>план</c:v>
                </c:pt>
                <c:pt idx="7">
                  <c:v>факт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8"/>
                <c:pt idx="0">
                  <c:v>21252.7</c:v>
                </c:pt>
                <c:pt idx="1">
                  <c:v>22669.2</c:v>
                </c:pt>
                <c:pt idx="2">
                  <c:v>97.9</c:v>
                </c:pt>
                <c:pt idx="3">
                  <c:v>112.1</c:v>
                </c:pt>
                <c:pt idx="4">
                  <c:v>24209.7</c:v>
                </c:pt>
                <c:pt idx="5">
                  <c:v>28717.4</c:v>
                </c:pt>
                <c:pt idx="6">
                  <c:v>102</c:v>
                </c:pt>
                <c:pt idx="7">
                  <c:v>121</c:v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Средний мед.персонал</c:v>
                </c:pt>
              </c:strCache>
            </c:strRef>
          </c:tx>
          <c:spPr>
            <a:solidFill>
              <a:srgbClr val="a50e82"/>
            </a:solidFill>
            <a:ln>
              <a:noFill/>
            </a:ln>
          </c:spPr>
          <c:dLbls>
            <c:showLegendKey val="0"/>
            <c:showVal val="0"/>
            <c:showCatName val="0"/>
            <c:showSerName val="0"/>
            <c:showPercent val="0"/>
          </c:dLbls>
          <c:cat>
            <c:strRef>
              <c:f>categories</c:f>
              <c:strCache>
                <c:ptCount val="8"/>
                <c:pt idx="0">
                  <c:v>план</c:v>
                </c:pt>
                <c:pt idx="1">
                  <c:v>факт</c:v>
                </c:pt>
                <c:pt idx="2">
                  <c:v>план</c:v>
                </c:pt>
                <c:pt idx="3">
                  <c:v>факт</c:v>
                </c:pt>
                <c:pt idx="4">
                  <c:v>план</c:v>
                </c:pt>
                <c:pt idx="5">
                  <c:v>факт</c:v>
                </c:pt>
                <c:pt idx="6">
                  <c:v>план</c:v>
                </c:pt>
                <c:pt idx="7">
                  <c:v>факт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8"/>
                <c:pt idx="0">
                  <c:v>15589.9</c:v>
                </c:pt>
                <c:pt idx="1">
                  <c:v>14041.4</c:v>
                </c:pt>
                <c:pt idx="2">
                  <c:v>71.8</c:v>
                </c:pt>
                <c:pt idx="3">
                  <c:v>70.2</c:v>
                </c:pt>
                <c:pt idx="4">
                  <c:v>17041.73</c:v>
                </c:pt>
                <c:pt idx="5">
                  <c:v>17479.5</c:v>
                </c:pt>
                <c:pt idx="6">
                  <c:v>71.8</c:v>
                </c:pt>
                <c:pt idx="7">
                  <c:v>73.6</c:v>
                </c:pt>
              </c:numCache>
            </c:numRef>
          </c:val>
        </c:ser>
        <c:ser>
          <c:idx val="2"/>
          <c:order val="2"/>
          <c:tx>
            <c:strRef>
              <c:f>label 2</c:f>
              <c:strCache>
                <c:ptCount val="1"/>
                <c:pt idx="0">
                  <c:v>Младший мед.персонал</c:v>
                </c:pt>
              </c:strCache>
            </c:strRef>
          </c:tx>
          <c:spPr>
            <a:solidFill>
              <a:srgbClr val="14967c"/>
            </a:solidFill>
            <a:ln>
              <a:noFill/>
            </a:ln>
          </c:spPr>
          <c:dLbls>
            <c:showLegendKey val="0"/>
            <c:showVal val="0"/>
            <c:showCatName val="0"/>
            <c:showSerName val="0"/>
            <c:showPercent val="0"/>
          </c:dLbls>
          <c:cat>
            <c:strRef>
              <c:f>categories</c:f>
              <c:strCache>
                <c:ptCount val="8"/>
                <c:pt idx="0">
                  <c:v>план</c:v>
                </c:pt>
                <c:pt idx="1">
                  <c:v>факт</c:v>
                </c:pt>
                <c:pt idx="2">
                  <c:v>план</c:v>
                </c:pt>
                <c:pt idx="3">
                  <c:v>факт</c:v>
                </c:pt>
                <c:pt idx="4">
                  <c:v>план</c:v>
                </c:pt>
                <c:pt idx="5">
                  <c:v>факт</c:v>
                </c:pt>
                <c:pt idx="6">
                  <c:v>план</c:v>
                </c:pt>
                <c:pt idx="7">
                  <c:v>факт</c:v>
                </c:pt>
              </c:strCache>
            </c:strRef>
          </c:cat>
          <c:val>
            <c:numRef>
              <c:f>2</c:f>
              <c:numCache>
                <c:formatCode>General</c:formatCode>
                <c:ptCount val="8"/>
                <c:pt idx="0">
                  <c:v>7827.64</c:v>
                </c:pt>
                <c:pt idx="1">
                  <c:v>7405.5</c:v>
                </c:pt>
                <c:pt idx="2">
                  <c:v>36.1</c:v>
                </c:pt>
                <c:pt idx="3">
                  <c:v>37</c:v>
                </c:pt>
                <c:pt idx="4">
                  <c:v>10467.14</c:v>
                </c:pt>
                <c:pt idx="5">
                  <c:v>9300.2</c:v>
                </c:pt>
                <c:pt idx="6">
                  <c:v>44.1</c:v>
                </c:pt>
                <c:pt idx="7">
                  <c:v>39.2</c:v>
                </c:pt>
              </c:numCache>
            </c:numRef>
          </c:val>
        </c:ser>
        <c:gapWidth val="150"/>
        <c:overlap val="0"/>
        <c:axId val="71420177"/>
        <c:axId val="9951010"/>
      </c:barChart>
      <c:catAx>
        <c:axId val="71420177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ln w="9360">
            <a:solidFill>
              <a:srgbClr val="ffffff"/>
            </a:solidFill>
            <a:round/>
          </a:ln>
        </c:spPr>
        <c:crossAx val="9951010"/>
        <c:crosses val="autoZero"/>
        <c:auto val="1"/>
        <c:lblAlgn val="ctr"/>
        <c:lblOffset val="100"/>
      </c:catAx>
      <c:valAx>
        <c:axId val="9951010"/>
        <c:scaling>
          <c:logBase val="10"/>
          <c:orientation val="minMax"/>
        </c:scaling>
        <c:delete val="0"/>
        <c:axPos val="l"/>
        <c:majorTickMark val="none"/>
        <c:minorTickMark val="none"/>
        <c:tickLblPos val="nextTo"/>
        <c:spPr>
          <a:ln w="9360">
            <a:solidFill>
              <a:srgbClr val="ffffff"/>
            </a:solidFill>
            <a:round/>
          </a:ln>
        </c:spPr>
        <c:crossAx val="71420177"/>
        <c:crosses val="autoZero"/>
      </c:valAx>
      <c:dTable>
        <c:showHorzBorder val="1"/>
        <c:showVertBorder val="1"/>
        <c:showOutline val="1"/>
      </c:dTable>
      <c:spPr>
        <a:solidFill>
          <a:srgbClr val="000000"/>
        </a:solidFill>
        <a:ln>
          <a:noFill/>
        </a:ln>
      </c:spPr>
    </c:plotArea>
    <c:plotVisOnly val="1"/>
  </c:chart>
  <c:spPr>
    <a:noFill/>
    <a:ln>
      <a:noFill/>
    </a:ln>
  </c:spPr>
</c:chartSpace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4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684360" y="685800"/>
            <a:ext cx="8534160" cy="1724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684360" y="2574000"/>
            <a:ext cx="8534160" cy="1724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684360" y="685800"/>
            <a:ext cx="4164480" cy="1724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5057280" y="685800"/>
            <a:ext cx="4164480" cy="1724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43" name="PlaceHolder 4"/>
          <p:cNvSpPr>
            <a:spLocks noGrp="1"/>
          </p:cNvSpPr>
          <p:nvPr>
            <p:ph type="body"/>
          </p:nvPr>
        </p:nvSpPr>
        <p:spPr>
          <a:xfrm>
            <a:off x="5057280" y="2574000"/>
            <a:ext cx="4164480" cy="1724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44" name="PlaceHolder 5"/>
          <p:cNvSpPr>
            <a:spLocks noGrp="1"/>
          </p:cNvSpPr>
          <p:nvPr>
            <p:ph type="body"/>
          </p:nvPr>
        </p:nvSpPr>
        <p:spPr>
          <a:xfrm>
            <a:off x="684360" y="2574000"/>
            <a:ext cx="4164480" cy="1724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684360" y="685800"/>
            <a:ext cx="8534160" cy="3614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47" name="PlaceHolder 3"/>
          <p:cNvSpPr>
            <a:spLocks noGrp="1"/>
          </p:cNvSpPr>
          <p:nvPr>
            <p:ph type="body"/>
          </p:nvPr>
        </p:nvSpPr>
        <p:spPr>
          <a:xfrm>
            <a:off x="684360" y="685800"/>
            <a:ext cx="8534160" cy="3614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48" name="" descr=""/>
          <p:cNvPicPr/>
          <p:nvPr/>
        </p:nvPicPr>
        <p:blipFill>
          <a:blip r:embed="rId2"/>
          <a:stretch/>
        </p:blipFill>
        <p:spPr>
          <a:xfrm>
            <a:off x="2686320" y="685440"/>
            <a:ext cx="4530240" cy="3614760"/>
          </a:xfrm>
          <a:prstGeom prst="rect">
            <a:avLst/>
          </a:prstGeom>
          <a:ln>
            <a:noFill/>
          </a:ln>
        </p:spPr>
      </p:pic>
      <p:pic>
        <p:nvPicPr>
          <p:cNvPr id="49" name="" descr=""/>
          <p:cNvPicPr/>
          <p:nvPr/>
        </p:nvPicPr>
        <p:blipFill>
          <a:blip r:embed="rId3"/>
          <a:stretch/>
        </p:blipFill>
        <p:spPr>
          <a:xfrm>
            <a:off x="2686320" y="685440"/>
            <a:ext cx="4530240" cy="361476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61" name="PlaceHolder 2"/>
          <p:cNvSpPr>
            <a:spLocks noGrp="1"/>
          </p:cNvSpPr>
          <p:nvPr>
            <p:ph type="subTitle"/>
          </p:nvPr>
        </p:nvSpPr>
        <p:spPr>
          <a:xfrm>
            <a:off x="684360" y="685800"/>
            <a:ext cx="8534160" cy="36147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684360" y="685800"/>
            <a:ext cx="8534160" cy="3614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684360" y="685800"/>
            <a:ext cx="4164480" cy="3614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057280" y="685800"/>
            <a:ext cx="4164480" cy="3614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subTitle"/>
          </p:nvPr>
        </p:nvSpPr>
        <p:spPr>
          <a:xfrm>
            <a:off x="684360" y="4487400"/>
            <a:ext cx="8534160" cy="6985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684360" y="685800"/>
            <a:ext cx="4164480" cy="1724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684360" y="2574000"/>
            <a:ext cx="4164480" cy="1724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5057280" y="685800"/>
            <a:ext cx="4164480" cy="3614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7" name="PlaceHolder 2"/>
          <p:cNvSpPr>
            <a:spLocks noGrp="1"/>
          </p:cNvSpPr>
          <p:nvPr>
            <p:ph type="subTitle"/>
          </p:nvPr>
        </p:nvSpPr>
        <p:spPr>
          <a:xfrm>
            <a:off x="684360" y="685800"/>
            <a:ext cx="8534160" cy="36147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684360" y="685800"/>
            <a:ext cx="4164480" cy="3614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5057280" y="685800"/>
            <a:ext cx="4164480" cy="1724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5057280" y="2574000"/>
            <a:ext cx="4164480" cy="1724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684360" y="685800"/>
            <a:ext cx="4164480" cy="1724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5057280" y="685800"/>
            <a:ext cx="4164480" cy="1724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80" name="PlaceHolder 4"/>
          <p:cNvSpPr>
            <a:spLocks noGrp="1"/>
          </p:cNvSpPr>
          <p:nvPr>
            <p:ph type="body"/>
          </p:nvPr>
        </p:nvSpPr>
        <p:spPr>
          <a:xfrm>
            <a:off x="684360" y="2574000"/>
            <a:ext cx="8534160" cy="1724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684360" y="685800"/>
            <a:ext cx="8534160" cy="1724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83" name="PlaceHolder 3"/>
          <p:cNvSpPr>
            <a:spLocks noGrp="1"/>
          </p:cNvSpPr>
          <p:nvPr>
            <p:ph type="body"/>
          </p:nvPr>
        </p:nvSpPr>
        <p:spPr>
          <a:xfrm>
            <a:off x="684360" y="2574000"/>
            <a:ext cx="8534160" cy="1724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85" name="PlaceHolder 2"/>
          <p:cNvSpPr>
            <a:spLocks noGrp="1"/>
          </p:cNvSpPr>
          <p:nvPr>
            <p:ph type="body"/>
          </p:nvPr>
        </p:nvSpPr>
        <p:spPr>
          <a:xfrm>
            <a:off x="684360" y="685800"/>
            <a:ext cx="4164480" cy="1724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86" name="PlaceHolder 3"/>
          <p:cNvSpPr>
            <a:spLocks noGrp="1"/>
          </p:cNvSpPr>
          <p:nvPr>
            <p:ph type="body"/>
          </p:nvPr>
        </p:nvSpPr>
        <p:spPr>
          <a:xfrm>
            <a:off x="5057280" y="685800"/>
            <a:ext cx="4164480" cy="1724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87" name="PlaceHolder 4"/>
          <p:cNvSpPr>
            <a:spLocks noGrp="1"/>
          </p:cNvSpPr>
          <p:nvPr>
            <p:ph type="body"/>
          </p:nvPr>
        </p:nvSpPr>
        <p:spPr>
          <a:xfrm>
            <a:off x="5057280" y="2574000"/>
            <a:ext cx="4164480" cy="1724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88" name="PlaceHolder 5"/>
          <p:cNvSpPr>
            <a:spLocks noGrp="1"/>
          </p:cNvSpPr>
          <p:nvPr>
            <p:ph type="body"/>
          </p:nvPr>
        </p:nvSpPr>
        <p:spPr>
          <a:xfrm>
            <a:off x="684360" y="2574000"/>
            <a:ext cx="4164480" cy="1724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90" name="PlaceHolder 2"/>
          <p:cNvSpPr>
            <a:spLocks noGrp="1"/>
          </p:cNvSpPr>
          <p:nvPr>
            <p:ph type="body"/>
          </p:nvPr>
        </p:nvSpPr>
        <p:spPr>
          <a:xfrm>
            <a:off x="684360" y="685800"/>
            <a:ext cx="8534160" cy="3614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91" name="PlaceHolder 3"/>
          <p:cNvSpPr>
            <a:spLocks noGrp="1"/>
          </p:cNvSpPr>
          <p:nvPr>
            <p:ph type="body"/>
          </p:nvPr>
        </p:nvSpPr>
        <p:spPr>
          <a:xfrm>
            <a:off x="684360" y="685800"/>
            <a:ext cx="8534160" cy="3614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92" name="" descr=""/>
          <p:cNvPicPr/>
          <p:nvPr/>
        </p:nvPicPr>
        <p:blipFill>
          <a:blip r:embed="rId2"/>
          <a:stretch/>
        </p:blipFill>
        <p:spPr>
          <a:xfrm>
            <a:off x="2686320" y="685440"/>
            <a:ext cx="4530240" cy="3614760"/>
          </a:xfrm>
          <a:prstGeom prst="rect">
            <a:avLst/>
          </a:prstGeom>
          <a:ln>
            <a:noFill/>
          </a:ln>
        </p:spPr>
      </p:pic>
      <p:pic>
        <p:nvPicPr>
          <p:cNvPr id="93" name="" descr=""/>
          <p:cNvPicPr/>
          <p:nvPr/>
        </p:nvPicPr>
        <p:blipFill>
          <a:blip r:embed="rId3"/>
          <a:stretch/>
        </p:blipFill>
        <p:spPr>
          <a:xfrm>
            <a:off x="2686320" y="685440"/>
            <a:ext cx="4530240" cy="361476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84360" y="685800"/>
            <a:ext cx="8534160" cy="3614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684360" y="685800"/>
            <a:ext cx="4164480" cy="3614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5057280" y="685800"/>
            <a:ext cx="4164480" cy="3614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subTitle"/>
          </p:nvPr>
        </p:nvSpPr>
        <p:spPr>
          <a:xfrm>
            <a:off x="684360" y="4487400"/>
            <a:ext cx="8534160" cy="6985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684360" y="685800"/>
            <a:ext cx="4164480" cy="1724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684360" y="2574000"/>
            <a:ext cx="4164480" cy="1724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5057280" y="685800"/>
            <a:ext cx="4164480" cy="3614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84360" y="685800"/>
            <a:ext cx="4164480" cy="3614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057280" y="685800"/>
            <a:ext cx="4164480" cy="1724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057280" y="2574000"/>
            <a:ext cx="4164480" cy="1724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684360" y="685800"/>
            <a:ext cx="4164480" cy="1724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5057280" y="685800"/>
            <a:ext cx="4164480" cy="1724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684360" y="2574000"/>
            <a:ext cx="8534160" cy="1724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Line 1"/>
          <p:cNvSpPr/>
          <p:nvPr/>
        </p:nvSpPr>
        <p:spPr>
          <a:xfrm flipH="1">
            <a:off x="11275920" y="2963160"/>
            <a:ext cx="912600" cy="912960"/>
          </a:xfrm>
          <a:prstGeom prst="line">
            <a:avLst/>
          </a:prstGeom>
          <a:ln w="9360">
            <a:solidFill>
              <a:schemeClr val="tx1"/>
            </a:solidFill>
            <a:round/>
          </a:ln>
        </p:spPr>
      </p:sp>
      <p:sp>
        <p:nvSpPr>
          <p:cNvPr id="1" name="Line 2"/>
          <p:cNvSpPr/>
          <p:nvPr/>
        </p:nvSpPr>
        <p:spPr>
          <a:xfrm flipH="1">
            <a:off x="9206640" y="3190320"/>
            <a:ext cx="2981880" cy="2981880"/>
          </a:xfrm>
          <a:prstGeom prst="line">
            <a:avLst/>
          </a:prstGeom>
          <a:ln w="9360">
            <a:solidFill>
              <a:schemeClr val="tx1"/>
            </a:solidFill>
            <a:round/>
          </a:ln>
        </p:spPr>
      </p:sp>
      <p:sp>
        <p:nvSpPr>
          <p:cNvPr id="2" name="Line 3"/>
          <p:cNvSpPr/>
          <p:nvPr/>
        </p:nvSpPr>
        <p:spPr>
          <a:xfrm flipH="1">
            <a:off x="10292040" y="3285000"/>
            <a:ext cx="1896480" cy="1896480"/>
          </a:xfrm>
          <a:prstGeom prst="line">
            <a:avLst/>
          </a:prstGeom>
          <a:ln w="9360">
            <a:solidFill>
              <a:schemeClr val="tx1"/>
            </a:solidFill>
            <a:round/>
          </a:ln>
        </p:spPr>
      </p:sp>
      <p:sp>
        <p:nvSpPr>
          <p:cNvPr id="3" name="Line 4"/>
          <p:cNvSpPr/>
          <p:nvPr/>
        </p:nvSpPr>
        <p:spPr>
          <a:xfrm flipH="1">
            <a:off x="10442880" y="3130920"/>
            <a:ext cx="1745640" cy="1745640"/>
          </a:xfrm>
          <a:prstGeom prst="line">
            <a:avLst/>
          </a:prstGeom>
          <a:ln w="28440">
            <a:solidFill>
              <a:schemeClr val="tx1"/>
            </a:solidFill>
            <a:round/>
          </a:ln>
        </p:spPr>
      </p:sp>
      <p:sp>
        <p:nvSpPr>
          <p:cNvPr id="4" name="Line 5"/>
          <p:cNvSpPr/>
          <p:nvPr/>
        </p:nvSpPr>
        <p:spPr>
          <a:xfrm flipH="1">
            <a:off x="10918800" y="3682800"/>
            <a:ext cx="1269720" cy="1270080"/>
          </a:xfrm>
          <a:prstGeom prst="line">
            <a:avLst/>
          </a:prstGeom>
          <a:ln w="28440">
            <a:solidFill>
              <a:schemeClr val="tx1"/>
            </a:solidFill>
            <a:round/>
          </a:ln>
        </p:spPr>
      </p:sp>
      <p:sp>
        <p:nvSpPr>
          <p:cNvPr id="5" name="PlaceHolder 6"/>
          <p:cNvSpPr>
            <a:spLocks noGrp="1"/>
          </p:cNvSpPr>
          <p:nvPr>
            <p:ph type="title"/>
          </p:nvPr>
        </p:nvSpPr>
        <p:spPr>
          <a:xfrm>
            <a:off x="684360" y="685800"/>
            <a:ext cx="8000640" cy="297144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en-US" sz="4800" strike="noStrike" cap="all">
                <a:solidFill>
                  <a:srgbClr val="ffffff"/>
                </a:solidFill>
                <a:latin typeface="Century Gothic"/>
              </a:rPr>
              <a:t>Образец заголовка</a:t>
            </a:r>
            <a:endParaRPr/>
          </a:p>
        </p:txBody>
      </p:sp>
      <p:sp>
        <p:nvSpPr>
          <p:cNvPr id="6" name="PlaceHolder 7"/>
          <p:cNvSpPr>
            <a:spLocks noGrp="1"/>
          </p:cNvSpPr>
          <p:nvPr>
            <p:ph type="subTitle"/>
          </p:nvPr>
        </p:nvSpPr>
        <p:spPr>
          <a:xfrm>
            <a:off x="684360" y="3843720"/>
            <a:ext cx="6400440" cy="194688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lang="ru-RU" sz="2100" strike="noStrike">
                <a:solidFill>
                  <a:srgbClr val="0f496f"/>
                </a:solidFill>
                <a:latin typeface="Century Gothic"/>
              </a:rPr>
              <a:t>Образец подзаголовка</a:t>
            </a:r>
            <a:endParaRPr/>
          </a:p>
        </p:txBody>
      </p:sp>
      <p:sp>
        <p:nvSpPr>
          <p:cNvPr id="7" name="PlaceHolder 8"/>
          <p:cNvSpPr>
            <a:spLocks noGrp="1"/>
          </p:cNvSpPr>
          <p:nvPr>
            <p:ph type="dt"/>
          </p:nvPr>
        </p:nvSpPr>
        <p:spPr>
          <a:xfrm>
            <a:off x="9904320" y="6172200"/>
            <a:ext cx="1599840" cy="364680"/>
          </a:xfrm>
          <a:prstGeom prst="rect">
            <a:avLst/>
          </a:prstGeom>
        </p:spPr>
        <p:txBody>
          <a:bodyPr/>
          <a:p>
            <a:pPr algn="r">
              <a:lnSpc>
                <a:spcPct val="100000"/>
              </a:lnSpc>
            </a:pPr>
            <a:r>
              <a:rPr lang="ru-RU" sz="1000" strike="noStrike">
                <a:solidFill>
                  <a:srgbClr val="0a304a"/>
                </a:solidFill>
                <a:latin typeface="Century Gothic"/>
              </a:rPr>
              <a:t>22.4.15</a:t>
            </a:r>
            <a:endParaRPr/>
          </a:p>
        </p:txBody>
      </p:sp>
      <p:sp>
        <p:nvSpPr>
          <p:cNvPr id="8" name="PlaceHolder 9"/>
          <p:cNvSpPr>
            <a:spLocks noGrp="1"/>
          </p:cNvSpPr>
          <p:nvPr>
            <p:ph type="ftr"/>
          </p:nvPr>
        </p:nvSpPr>
        <p:spPr>
          <a:xfrm>
            <a:off x="684360" y="6172200"/>
            <a:ext cx="7543440" cy="364680"/>
          </a:xfrm>
          <a:prstGeom prst="rect">
            <a:avLst/>
          </a:prstGeom>
        </p:spPr>
        <p:txBody>
          <a:bodyPr/>
          <a:p>
            <a:endParaRPr/>
          </a:p>
        </p:txBody>
      </p:sp>
      <p:sp>
        <p:nvSpPr>
          <p:cNvPr id="9" name="PlaceHolder 10"/>
          <p:cNvSpPr>
            <a:spLocks noGrp="1"/>
          </p:cNvSpPr>
          <p:nvPr>
            <p:ph type="sldNum"/>
          </p:nvPr>
        </p:nvSpPr>
        <p:spPr>
          <a:xfrm>
            <a:off x="10363320" y="5578560"/>
            <a:ext cx="1141920" cy="669600"/>
          </a:xfrm>
          <a:prstGeom prst="rect">
            <a:avLst/>
          </a:prstGeom>
        </p:spPr>
        <p:txBody>
          <a:bodyPr anchor="b"/>
          <a:p>
            <a:pPr algn="r">
              <a:lnSpc>
                <a:spcPct val="100000"/>
              </a:lnSpc>
            </a:pPr>
            <a:fld id="{B23E4B1C-B20D-4F7C-BE34-280199D2121F}" type="slidenum">
              <a:rPr lang="ru-RU" sz="3200" strike="noStrike">
                <a:solidFill>
                  <a:srgbClr val="0a304a"/>
                </a:solidFill>
                <a:latin typeface="Century Gothic"/>
              </a:rPr>
              <a:t>&lt;номер&gt;</a:t>
            </a:fld>
            <a:endParaRPr/>
          </a:p>
        </p:txBody>
      </p:sp>
      <p:sp>
        <p:nvSpPr>
          <p:cNvPr id="10" name="Line 11"/>
          <p:cNvSpPr/>
          <p:nvPr/>
        </p:nvSpPr>
        <p:spPr>
          <a:xfrm flipH="1">
            <a:off x="8227800" y="8280"/>
            <a:ext cx="3809880" cy="3809880"/>
          </a:xfrm>
          <a:prstGeom prst="line">
            <a:avLst/>
          </a:prstGeom>
          <a:ln w="12600">
            <a:solidFill>
              <a:schemeClr val="tx1"/>
            </a:solidFill>
            <a:round/>
          </a:ln>
        </p:spPr>
      </p:sp>
      <p:sp>
        <p:nvSpPr>
          <p:cNvPr id="11" name="Line 12"/>
          <p:cNvSpPr/>
          <p:nvPr/>
        </p:nvSpPr>
        <p:spPr>
          <a:xfrm flipH="1">
            <a:off x="6108120" y="91440"/>
            <a:ext cx="6080400" cy="6080760"/>
          </a:xfrm>
          <a:prstGeom prst="line">
            <a:avLst/>
          </a:prstGeom>
          <a:ln w="12600">
            <a:solidFill>
              <a:schemeClr val="tx1"/>
            </a:solidFill>
            <a:round/>
          </a:ln>
        </p:spPr>
      </p:sp>
      <p:sp>
        <p:nvSpPr>
          <p:cNvPr id="12" name="Line 13"/>
          <p:cNvSpPr/>
          <p:nvPr/>
        </p:nvSpPr>
        <p:spPr>
          <a:xfrm flipH="1">
            <a:off x="7235640" y="228600"/>
            <a:ext cx="4952880" cy="4952880"/>
          </a:xfrm>
          <a:prstGeom prst="line">
            <a:avLst/>
          </a:prstGeom>
          <a:ln w="12600">
            <a:solidFill>
              <a:schemeClr val="tx1"/>
            </a:solidFill>
            <a:round/>
          </a:ln>
        </p:spPr>
      </p:sp>
      <p:sp>
        <p:nvSpPr>
          <p:cNvPr id="13" name="Line 14"/>
          <p:cNvSpPr/>
          <p:nvPr/>
        </p:nvSpPr>
        <p:spPr>
          <a:xfrm flipH="1">
            <a:off x="7335720" y="32040"/>
            <a:ext cx="4852800" cy="4853160"/>
          </a:xfrm>
          <a:prstGeom prst="line">
            <a:avLst/>
          </a:prstGeom>
          <a:ln w="31680">
            <a:solidFill>
              <a:schemeClr val="tx1"/>
            </a:solidFill>
            <a:round/>
          </a:ln>
        </p:spPr>
      </p:sp>
      <p:sp>
        <p:nvSpPr>
          <p:cNvPr id="14" name="Line 15"/>
          <p:cNvSpPr/>
          <p:nvPr/>
        </p:nvSpPr>
        <p:spPr>
          <a:xfrm flipH="1">
            <a:off x="7845120" y="609480"/>
            <a:ext cx="4343400" cy="4343400"/>
          </a:xfrm>
          <a:prstGeom prst="line">
            <a:avLst/>
          </a:prstGeom>
          <a:ln w="31680">
            <a:solidFill>
              <a:schemeClr val="tx1"/>
            </a:solidFill>
            <a:round/>
          </a:ln>
        </p:spPr>
      </p:sp>
      <p:sp>
        <p:nvSpPr>
          <p:cNvPr id="15" name="PlaceHolder 16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692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US" sz="2000">
                <a:latin typeface="Century Gothic"/>
              </a:rPr>
              <a:t>Для правки структуры щёлкните мышью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1600">
                <a:latin typeface="Century Gothic"/>
              </a:rPr>
              <a:t>Второй уровень структуры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1400">
                <a:latin typeface="Century Gothic"/>
              </a:rPr>
              <a:t>Третий уровень структуры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1400">
                <a:latin typeface="Century Gothic"/>
              </a:rPr>
              <a:t>Четвёртый уровень структуры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2000">
                <a:latin typeface="Century Gothic"/>
              </a:rPr>
              <a:t>Пятый уровень структуры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2000">
                <a:latin typeface="Century Gothic"/>
              </a:rPr>
              <a:t>Шестой уровень структуры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 sz="2000">
                <a:latin typeface="Century Gothic"/>
              </a:rPr>
              <a:t>Седьмой уровень структуры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Line 1"/>
          <p:cNvSpPr/>
          <p:nvPr/>
        </p:nvSpPr>
        <p:spPr>
          <a:xfrm flipH="1">
            <a:off x="11275920" y="2963160"/>
            <a:ext cx="912600" cy="912960"/>
          </a:xfrm>
          <a:prstGeom prst="line">
            <a:avLst/>
          </a:prstGeom>
          <a:ln w="9360">
            <a:solidFill>
              <a:schemeClr val="tx1"/>
            </a:solidFill>
            <a:round/>
          </a:ln>
        </p:spPr>
      </p:sp>
      <p:sp>
        <p:nvSpPr>
          <p:cNvPr id="51" name="Line 2"/>
          <p:cNvSpPr/>
          <p:nvPr/>
        </p:nvSpPr>
        <p:spPr>
          <a:xfrm flipH="1">
            <a:off x="9206640" y="3190320"/>
            <a:ext cx="2981880" cy="2981880"/>
          </a:xfrm>
          <a:prstGeom prst="line">
            <a:avLst/>
          </a:prstGeom>
          <a:ln w="9360">
            <a:solidFill>
              <a:schemeClr val="tx1"/>
            </a:solidFill>
            <a:round/>
          </a:ln>
        </p:spPr>
      </p:sp>
      <p:sp>
        <p:nvSpPr>
          <p:cNvPr id="52" name="Line 3"/>
          <p:cNvSpPr/>
          <p:nvPr/>
        </p:nvSpPr>
        <p:spPr>
          <a:xfrm flipH="1">
            <a:off x="10292040" y="3285000"/>
            <a:ext cx="1896480" cy="1896480"/>
          </a:xfrm>
          <a:prstGeom prst="line">
            <a:avLst/>
          </a:prstGeom>
          <a:ln w="9360">
            <a:solidFill>
              <a:schemeClr val="tx1"/>
            </a:solidFill>
            <a:round/>
          </a:ln>
        </p:spPr>
      </p:sp>
      <p:sp>
        <p:nvSpPr>
          <p:cNvPr id="53" name="Line 4"/>
          <p:cNvSpPr/>
          <p:nvPr/>
        </p:nvSpPr>
        <p:spPr>
          <a:xfrm flipH="1">
            <a:off x="10442880" y="3130920"/>
            <a:ext cx="1745640" cy="1745640"/>
          </a:xfrm>
          <a:prstGeom prst="line">
            <a:avLst/>
          </a:prstGeom>
          <a:ln w="28440">
            <a:solidFill>
              <a:schemeClr val="tx1"/>
            </a:solidFill>
            <a:round/>
          </a:ln>
        </p:spPr>
      </p:sp>
      <p:sp>
        <p:nvSpPr>
          <p:cNvPr id="54" name="Line 5"/>
          <p:cNvSpPr/>
          <p:nvPr/>
        </p:nvSpPr>
        <p:spPr>
          <a:xfrm flipH="1">
            <a:off x="10918800" y="3682800"/>
            <a:ext cx="1269720" cy="1270080"/>
          </a:xfrm>
          <a:prstGeom prst="line">
            <a:avLst/>
          </a:prstGeom>
          <a:ln w="28440">
            <a:solidFill>
              <a:schemeClr val="tx1"/>
            </a:solidFill>
            <a:round/>
          </a:ln>
        </p:spPr>
      </p:sp>
      <p:sp>
        <p:nvSpPr>
          <p:cNvPr id="55" name="PlaceHolder 6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en-US" sz="3600" strike="noStrike" cap="all">
                <a:solidFill>
                  <a:srgbClr val="ffffff"/>
                </a:solidFill>
                <a:latin typeface="Century Gothic"/>
              </a:rPr>
              <a:t>Образец заголовка</a:t>
            </a:r>
            <a:endParaRPr/>
          </a:p>
        </p:txBody>
      </p:sp>
      <p:sp>
        <p:nvSpPr>
          <p:cNvPr id="56" name="PlaceHolder 7"/>
          <p:cNvSpPr>
            <a:spLocks noGrp="1"/>
          </p:cNvSpPr>
          <p:nvPr>
            <p:ph type="body"/>
          </p:nvPr>
        </p:nvSpPr>
        <p:spPr>
          <a:xfrm>
            <a:off x="684360" y="685800"/>
            <a:ext cx="8534160" cy="3614760"/>
          </a:xfrm>
          <a:prstGeom prst="rect">
            <a:avLst/>
          </a:prstGeom>
        </p:spPr>
        <p:txBody>
          <a:bodyPr anchor="ctr"/>
          <a:p>
            <a:pPr>
              <a:buSzPct val="45000"/>
              <a:buFont typeface="StarSymbol"/>
              <a:buChar char=""/>
            </a:pPr>
            <a:r>
              <a:rPr lang="en-US" sz="2000" strike="noStrike">
                <a:solidFill>
                  <a:srgbClr val="0f496f"/>
                </a:solidFill>
                <a:latin typeface="Century Gothic"/>
              </a:rPr>
              <a:t>Для правки структуры щёлкните мышью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000" strike="noStrike">
                <a:solidFill>
                  <a:srgbClr val="0f496f"/>
                </a:solidFill>
                <a:latin typeface="Century Gothic"/>
              </a:rPr>
              <a:t>Второй уровень структуры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2000" strike="noStrike">
                <a:solidFill>
                  <a:srgbClr val="0f496f"/>
                </a:solidFill>
                <a:latin typeface="Century Gothic"/>
              </a:rPr>
              <a:t>Третий уровень структуры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2000" strike="noStrike">
                <a:solidFill>
                  <a:srgbClr val="0f496f"/>
                </a:solidFill>
                <a:latin typeface="Century Gothic"/>
              </a:rPr>
              <a:t>Четвёртый уровень структуры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2000" strike="noStrike">
                <a:solidFill>
                  <a:srgbClr val="0f496f"/>
                </a:solidFill>
                <a:latin typeface="Century Gothic"/>
              </a:rPr>
              <a:t>Пятый уровень структуры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2000" strike="noStrike">
                <a:solidFill>
                  <a:srgbClr val="0f496f"/>
                </a:solidFill>
                <a:latin typeface="Century Gothic"/>
              </a:rPr>
              <a:t>Шестой уровень структуры</a:t>
            </a:r>
            <a:endParaRPr/>
          </a:p>
          <a:p>
            <a:pPr>
              <a:lnSpc>
                <a:spcPct val="100000"/>
              </a:lnSpc>
              <a:buSzPct val="80000"/>
              <a:buFont typeface="Wingdings 3" charset="2"/>
              <a:buChar char=""/>
            </a:pPr>
            <a:r>
              <a:rPr lang="en-US" sz="2000" strike="noStrike">
                <a:solidFill>
                  <a:srgbClr val="0f496f"/>
                </a:solidFill>
                <a:latin typeface="Century Gothic"/>
              </a:rPr>
              <a:t>Седьмой уровень структурыОбразец текста</a:t>
            </a:r>
            <a:endParaRPr/>
          </a:p>
          <a:p>
            <a:pPr lvl="1">
              <a:lnSpc>
                <a:spcPct val="100000"/>
              </a:lnSpc>
              <a:buSzPct val="80000"/>
              <a:buFont typeface="Wingdings 3" charset="2"/>
              <a:buChar char=""/>
            </a:pPr>
            <a:r>
              <a:rPr lang="en-US" strike="noStrike">
                <a:solidFill>
                  <a:srgbClr val="0f496f"/>
                </a:solidFill>
                <a:latin typeface="Century Gothic"/>
              </a:rPr>
              <a:t>Второй уровень</a:t>
            </a:r>
            <a:endParaRPr/>
          </a:p>
          <a:p>
            <a:pPr lvl="2">
              <a:lnSpc>
                <a:spcPct val="100000"/>
              </a:lnSpc>
              <a:buSzPct val="80000"/>
              <a:buFont typeface="Wingdings 3" charset="2"/>
              <a:buChar char=""/>
            </a:pPr>
            <a:r>
              <a:rPr lang="en-US" sz="1600" strike="noStrike">
                <a:solidFill>
                  <a:srgbClr val="0f496f"/>
                </a:solidFill>
                <a:latin typeface="Century Gothic"/>
              </a:rPr>
              <a:t>Третий уровень</a:t>
            </a:r>
            <a:endParaRPr/>
          </a:p>
          <a:p>
            <a:pPr lvl="3">
              <a:lnSpc>
                <a:spcPct val="100000"/>
              </a:lnSpc>
              <a:buSzPct val="80000"/>
              <a:buFont typeface="Wingdings 3" charset="2"/>
              <a:buChar char=""/>
            </a:pPr>
            <a:r>
              <a:rPr lang="en-US" sz="1400" strike="noStrike">
                <a:solidFill>
                  <a:srgbClr val="0f496f"/>
                </a:solidFill>
                <a:latin typeface="Century Gothic"/>
              </a:rPr>
              <a:t>Четвертый уровень</a:t>
            </a:r>
            <a:endParaRPr/>
          </a:p>
          <a:p>
            <a:pPr lvl="4">
              <a:lnSpc>
                <a:spcPct val="100000"/>
              </a:lnSpc>
              <a:buSzPct val="80000"/>
              <a:buFont typeface="Wingdings 3" charset="2"/>
              <a:buChar char=""/>
            </a:pPr>
            <a:r>
              <a:rPr lang="en-US" sz="1400" strike="noStrike">
                <a:solidFill>
                  <a:srgbClr val="0f496f"/>
                </a:solidFill>
                <a:latin typeface="Century Gothic"/>
              </a:rPr>
              <a:t>Пятый уровень</a:t>
            </a:r>
            <a:endParaRPr/>
          </a:p>
        </p:txBody>
      </p:sp>
      <p:sp>
        <p:nvSpPr>
          <p:cNvPr id="57" name="PlaceHolder 8"/>
          <p:cNvSpPr>
            <a:spLocks noGrp="1"/>
          </p:cNvSpPr>
          <p:nvPr>
            <p:ph type="dt"/>
          </p:nvPr>
        </p:nvSpPr>
        <p:spPr>
          <a:xfrm>
            <a:off x="9904320" y="6172200"/>
            <a:ext cx="1599840" cy="364680"/>
          </a:xfrm>
          <a:prstGeom prst="rect">
            <a:avLst/>
          </a:prstGeom>
        </p:spPr>
        <p:txBody>
          <a:bodyPr/>
          <a:p>
            <a:pPr algn="r">
              <a:lnSpc>
                <a:spcPct val="100000"/>
              </a:lnSpc>
            </a:pPr>
            <a:r>
              <a:rPr lang="ru-RU" sz="1000" strike="noStrike">
                <a:solidFill>
                  <a:srgbClr val="0a304a"/>
                </a:solidFill>
                <a:latin typeface="Century Gothic"/>
              </a:rPr>
              <a:t>22.4.15</a:t>
            </a:r>
            <a:endParaRPr/>
          </a:p>
        </p:txBody>
      </p:sp>
      <p:sp>
        <p:nvSpPr>
          <p:cNvPr id="58" name="PlaceHolder 9"/>
          <p:cNvSpPr>
            <a:spLocks noGrp="1"/>
          </p:cNvSpPr>
          <p:nvPr>
            <p:ph type="ftr"/>
          </p:nvPr>
        </p:nvSpPr>
        <p:spPr>
          <a:xfrm>
            <a:off x="684360" y="6172200"/>
            <a:ext cx="7543440" cy="364680"/>
          </a:xfrm>
          <a:prstGeom prst="rect">
            <a:avLst/>
          </a:prstGeom>
        </p:spPr>
        <p:txBody>
          <a:bodyPr/>
          <a:p>
            <a:endParaRPr/>
          </a:p>
        </p:txBody>
      </p:sp>
      <p:sp>
        <p:nvSpPr>
          <p:cNvPr id="59" name="PlaceHolder 10"/>
          <p:cNvSpPr>
            <a:spLocks noGrp="1"/>
          </p:cNvSpPr>
          <p:nvPr>
            <p:ph type="sldNum"/>
          </p:nvPr>
        </p:nvSpPr>
        <p:spPr>
          <a:xfrm>
            <a:off x="10363320" y="5578560"/>
            <a:ext cx="1141920" cy="669600"/>
          </a:xfrm>
          <a:prstGeom prst="rect">
            <a:avLst/>
          </a:prstGeom>
        </p:spPr>
        <p:txBody>
          <a:bodyPr anchor="b"/>
          <a:p>
            <a:pPr algn="r">
              <a:lnSpc>
                <a:spcPct val="100000"/>
              </a:lnSpc>
            </a:pPr>
            <a:fld id="{61234804-D5CC-4B5F-AD44-81B007C2ACFB}" type="slidenum">
              <a:rPr lang="ru-RU" sz="3200" strike="noStrike">
                <a:solidFill>
                  <a:srgbClr val="0a304a"/>
                </a:solidFill>
                <a:latin typeface="Century Gothic"/>
              </a:rPr>
              <a:t>&lt;номер&gt;</a:t>
            </a:fld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textdocument1.doc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chart" Target="../charts/chart1.xml"/><Relationship Id="rId2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chart" Target="../charts/chart2.xml"/><Relationship Id="rId2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chart" Target="../charts/chart3.xml"/><Relationship Id="rId2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1"/>
          <p:cNvSpPr txBox="1"/>
          <p:nvPr/>
        </p:nvSpPr>
        <p:spPr>
          <a:xfrm>
            <a:off x="0" y="1635840"/>
            <a:ext cx="12084120" cy="334692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 algn="ctr">
              <a:lnSpc>
                <a:spcPct val="150000"/>
              </a:lnSpc>
            </a:pPr>
            <a:r>
              <a:rPr b="1" lang="en-US" sz="5400" strike="noStrike" cap="all">
                <a:solidFill>
                  <a:srgbClr val="000000"/>
                </a:solidFill>
                <a:latin typeface="바탕"/>
                <a:ea typeface="바탕"/>
              </a:rPr>
              <a:t>Доклад</a:t>
            </a:r>
            <a:r>
              <a:rPr b="1" lang="en-US" sz="3200" strike="noStrike" cap="all">
                <a:solidFill>
                  <a:srgbClr val="000000"/>
                </a:solidFill>
                <a:latin typeface="바탕"/>
                <a:ea typeface="바탕"/>
              </a:rPr>
              <a:t>
</a:t>
            </a:r>
            <a:r>
              <a:rPr b="1" lang="en-US" sz="3200" strike="noStrike" cap="all">
                <a:solidFill>
                  <a:srgbClr val="000000"/>
                </a:solidFill>
                <a:latin typeface="Arial Cyr"/>
                <a:ea typeface="바탕"/>
              </a:rPr>
              <a:t>о реализации Программы поэтапного совершенствования системы оплаты труда работников в муниципальных учреждениях</a:t>
            </a:r>
            <a:r>
              <a:rPr b="1" lang="en-US" sz="3200" strike="noStrike" cap="all">
                <a:solidFill>
                  <a:srgbClr val="000000"/>
                </a:solidFill>
                <a:latin typeface="Arial Cyr"/>
                <a:ea typeface="바탕"/>
              </a:rPr>
              <a:t>
</a:t>
            </a:r>
            <a:r>
              <a:rPr b="1" lang="en-US" sz="3200" strike="noStrike" cap="all">
                <a:solidFill>
                  <a:srgbClr val="000000"/>
                </a:solidFill>
                <a:latin typeface="Arial Cyr"/>
                <a:ea typeface="바탕"/>
              </a:rPr>
              <a:t>Белокалитвинского района на 2013-2018 годы </a:t>
            </a:r>
            <a:r>
              <a:rPr b="1" lang="en-US" sz="3200" strike="noStrike" cap="all">
                <a:solidFill>
                  <a:srgbClr val="000000"/>
                </a:solidFill>
                <a:latin typeface="Arial Cyr"/>
                <a:ea typeface="바탕"/>
              </a:rPr>
              <a:t>
</a:t>
            </a:r>
            <a:r>
              <a:rPr b="1" lang="en-US" sz="3200" strike="noStrike" cap="all">
                <a:solidFill>
                  <a:srgbClr val="000000"/>
                </a:solidFill>
                <a:latin typeface="Arial Cyr"/>
                <a:ea typeface="바탕"/>
              </a:rPr>
              <a:t>по итогам </a:t>
            </a:r>
            <a:r>
              <a:rPr b="1" lang="en-US" sz="3200" strike="noStrike" cap="all">
                <a:solidFill>
                  <a:srgbClr val="ff0000"/>
                </a:solidFill>
                <a:latin typeface="Arial Cyr"/>
                <a:ea typeface="바탕"/>
              </a:rPr>
              <a:t>2014 года</a:t>
            </a:r>
            <a:endParaRPr/>
          </a:p>
        </p:txBody>
      </p:sp>
      <p:sp>
        <p:nvSpPr>
          <p:cNvPr id="95" name="TextShape 2"/>
          <p:cNvSpPr txBox="1"/>
          <p:nvPr/>
        </p:nvSpPr>
        <p:spPr>
          <a:xfrm>
            <a:off x="7966440" y="5519520"/>
            <a:ext cx="3112920" cy="98820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algn="ctr">
              <a:lnSpc>
                <a:spcPct val="100000"/>
              </a:lnSpc>
            </a:pPr>
            <a:r>
              <a:rPr lang="ru-RU" sz="2000" strike="noStrike">
                <a:solidFill>
                  <a:srgbClr val="ffffff"/>
                </a:solidFill>
                <a:latin typeface="Century Gothic"/>
              </a:rPr>
              <a:t>Белая Калитва</a:t>
            </a:r>
            <a:r>
              <a:rPr lang="ru-RU" sz="2000" strike="noStrike">
                <a:solidFill>
                  <a:srgbClr val="ffffff"/>
                </a:solidFill>
                <a:latin typeface="Century Gothic"/>
              </a:rPr>
              <a:t>
</a:t>
            </a:r>
            <a:r>
              <a:rPr lang="ru-RU" sz="2000" strike="noStrike">
                <a:solidFill>
                  <a:srgbClr val="ffffff"/>
                </a:solidFill>
                <a:latin typeface="Century Gothic"/>
              </a:rPr>
              <a:t>2014 год</a:t>
            </a:r>
            <a:endParaRPr/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0" name="Table 1"/>
          <p:cNvGraphicFramePr/>
          <p:nvPr/>
        </p:nvGraphicFramePr>
        <p:xfrm>
          <a:off x="401760" y="492840"/>
          <a:ext cx="11468520" cy="6121800"/>
        </p:xfrm>
        <a:graphic>
          <a:graphicData uri="http://schemas.openxmlformats.org/drawingml/2006/table">
            <a:tbl>
              <a:tblPr/>
              <a:tblGrid>
                <a:gridCol w="3279240"/>
                <a:gridCol w="1041120"/>
                <a:gridCol w="1009800"/>
                <a:gridCol w="1041120"/>
                <a:gridCol w="1009800"/>
                <a:gridCol w="1041120"/>
                <a:gridCol w="1009800"/>
                <a:gridCol w="1041120"/>
                <a:gridCol w="995400"/>
              </a:tblGrid>
              <a:tr h="1063080">
                <a:tc>
                  <a:txBody>
                    <a:bodyPr lIns="9360" rIns="9360" tIns="93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0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Задача:</a:t>
                      </a:r>
                      <a:r>
                        <a:rPr lang="ru-RU" sz="20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Достижение целевых показателей уровня средней заработной платы отдельных категорий работников, определенных указами Президента Российской Федерации от 07.05.2012 № 597,  от 01.06.2012 № 761, от 28.12.2012 № 1688  </a:t>
                      </a:r>
                      <a:endParaRPr/>
                    </a:p>
                  </a:txBody>
                  <a:tcPr/>
                </a:tc>
              </a:tr>
              <a:tr h="349560">
                <a:tc>
                  <a:tcPr/>
                </a:tc>
                <a:tc>
                  <a:tcPr/>
                </a:tc>
                <a:tc>
                  <a:tcPr/>
                </a:tc>
                <a:tc>
                  <a:tcPr/>
                </a:tc>
                <a:tc>
                  <a:tcPr/>
                </a:tc>
                <a:tc>
                  <a:tcPr/>
                </a:tc>
                <a:tc>
                  <a:tcPr/>
                </a:tc>
                <a:tc>
                  <a:tcPr/>
                </a:tc>
                <a:tc>
                  <a:tcPr/>
                </a:tc>
              </a:tr>
              <a:tr h="1080360">
                <a:tc>
                  <a:txBody>
                    <a:bodyPr lIns="9360" rIns="9360" tIns="93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Ведомственный мониторинг выполнения целевых показателей соотношения средней заработной платы категорий работников учреждений социального обслуживания населения к средней заработной плате по Ростовской области</a:t>
                      </a:r>
                      <a:endParaRPr/>
                    </a:p>
                  </a:txBody>
                  <a:tcPr/>
                </a:tc>
              </a:tr>
              <a:tr h="362880">
                <a:tc>
                  <a:tcPr/>
                </a:tc>
                <a:tc>
                  <a:tcPr/>
                </a:tc>
                <a:tc>
                  <a:tcPr/>
                </a:tc>
                <a:tc>
                  <a:tcPr/>
                </a:tc>
                <a:tc>
                  <a:tcPr/>
                </a:tc>
                <a:tc>
                  <a:tcPr/>
                </a:tc>
                <a:tc>
                  <a:tcPr/>
                </a:tc>
                <a:tc>
                  <a:tcPr/>
                </a:tc>
                <a:tc>
                  <a:tcPr/>
                </a:tc>
              </a:tr>
              <a:tr h="362880">
                <a:tc>
                  <a:tcPr/>
                </a:tc>
                <a:tc>
                  <a:tcPr/>
                </a:tc>
                <a:tc>
                  <a:tcPr/>
                </a:tc>
                <a:tc>
                  <a:tcPr/>
                </a:tc>
                <a:tc>
                  <a:tcPr/>
                </a:tc>
                <a:tc>
                  <a:tcPr/>
                </a:tc>
                <a:tc>
                  <a:tcPr/>
                </a:tc>
                <a:tc>
                  <a:tcPr/>
                </a:tc>
                <a:tc>
                  <a:tcPr/>
                </a:tc>
              </a:tr>
              <a:tr h="362880">
                <a:tc>
                  <a:txBody>
                    <a:bodyPr lIns="9360" rIns="9360" tIns="93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Категория персонала</a:t>
                      </a:r>
                      <a:endParaRPr/>
                    </a:p>
                  </a:txBody>
                  <a:tcPr/>
                </a:tc>
                <a:tc>
                  <a:txBody>
                    <a:bodyPr lIns="9360" rIns="9360" tIns="93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2013 г.</a:t>
                      </a:r>
                      <a:endParaRPr/>
                    </a:p>
                  </a:txBody>
                  <a:tcPr/>
                </a:tc>
                <a:tc>
                  <a:txBody>
                    <a:bodyPr lIns="9360" rIns="9360" tIns="93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2014 г.</a:t>
                      </a:r>
                      <a:endParaRPr/>
                    </a:p>
                  </a:txBody>
                  <a:tcPr/>
                </a:tc>
              </a:tr>
              <a:tr h="362880">
                <a:tc>
                  <a:txBody>
                    <a:bodyPr lIns="9360" rIns="9360" tIns="93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План</a:t>
                      </a:r>
                      <a:endParaRPr/>
                    </a:p>
                  </a:txBody>
                  <a:tcPr/>
                </a:tc>
                <a:tc>
                  <a:txBody>
                    <a:bodyPr lIns="9360" rIns="9360" tIns="93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Факт</a:t>
                      </a:r>
                      <a:endParaRPr/>
                    </a:p>
                  </a:txBody>
                  <a:tcPr/>
                </a:tc>
                <a:tc>
                  <a:txBody>
                    <a:bodyPr lIns="9360" rIns="9360" tIns="93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План</a:t>
                      </a:r>
                      <a:endParaRPr/>
                    </a:p>
                  </a:txBody>
                  <a:tcPr/>
                </a:tc>
                <a:tc>
                  <a:txBody>
                    <a:bodyPr lIns="9360" rIns="9360" tIns="93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Факт</a:t>
                      </a:r>
                      <a:endParaRPr/>
                    </a:p>
                  </a:txBody>
                  <a:tcPr/>
                </a:tc>
              </a:tr>
              <a:tr h="362880">
                <a:tc>
                  <a:txBody>
                    <a:bodyPr lIns="9360" rIns="9360" tIns="93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сумма</a:t>
                      </a:r>
                      <a:endParaRPr/>
                    </a:p>
                  </a:txBody>
                  <a:tcPr/>
                </a:tc>
                <a:tc>
                  <a:txBody>
                    <a:bodyPr lIns="9360" rIns="9360" tIns="93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%</a:t>
                      </a:r>
                      <a:endParaRPr/>
                    </a:p>
                  </a:txBody>
                  <a:tcPr/>
                </a:tc>
                <a:tc>
                  <a:txBody>
                    <a:bodyPr lIns="9360" rIns="9360" tIns="93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сумма</a:t>
                      </a:r>
                      <a:endParaRPr/>
                    </a:p>
                  </a:txBody>
                  <a:tcPr/>
                </a:tc>
                <a:tc>
                  <a:txBody>
                    <a:bodyPr lIns="9360" rIns="9360" tIns="93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%</a:t>
                      </a:r>
                      <a:endParaRPr/>
                    </a:p>
                  </a:txBody>
                  <a:tcPr/>
                </a:tc>
                <a:tc>
                  <a:txBody>
                    <a:bodyPr lIns="9360" rIns="9360" tIns="93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сумма</a:t>
                      </a:r>
                      <a:endParaRPr/>
                    </a:p>
                  </a:txBody>
                  <a:tcPr/>
                </a:tc>
                <a:tc>
                  <a:txBody>
                    <a:bodyPr lIns="9360" rIns="9360" tIns="93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%</a:t>
                      </a:r>
                      <a:endParaRPr/>
                    </a:p>
                  </a:txBody>
                  <a:tcPr/>
                </a:tc>
                <a:tc>
                  <a:txBody>
                    <a:bodyPr lIns="9360" rIns="9360" tIns="93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сумма</a:t>
                      </a:r>
                      <a:endParaRPr/>
                    </a:p>
                  </a:txBody>
                  <a:tcPr/>
                </a:tc>
                <a:tc>
                  <a:txBody>
                    <a:bodyPr lIns="9360" rIns="9360" tIns="93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%</a:t>
                      </a:r>
                      <a:endParaRPr/>
                    </a:p>
                  </a:txBody>
                  <a:tcPr/>
                </a:tc>
              </a:tr>
              <a:tr h="362880">
                <a:tc>
                  <a:txBody>
                    <a:bodyPr lIns="9360" rIns="9360" tIns="93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Социальные работники </a:t>
                      </a:r>
                      <a:endParaRPr/>
                    </a:p>
                  </a:txBody>
                  <a:tcPr/>
                </a:tc>
                <a:tc>
                  <a:txBody>
                    <a:bodyPr lIns="9360" rIns="9360" tIns="93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10307,20</a:t>
                      </a:r>
                      <a:endParaRPr/>
                    </a:p>
                  </a:txBody>
                  <a:tcPr/>
                </a:tc>
                <a:tc>
                  <a:txBody>
                    <a:bodyPr lIns="9360" rIns="9360" tIns="93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47,5</a:t>
                      </a:r>
                      <a:endParaRPr/>
                    </a:p>
                  </a:txBody>
                  <a:tcPr/>
                </a:tc>
                <a:tc>
                  <a:txBody>
                    <a:bodyPr lIns="9360" rIns="9360" tIns="93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10338,36</a:t>
                      </a:r>
                      <a:endParaRPr/>
                    </a:p>
                  </a:txBody>
                  <a:tcPr/>
                </a:tc>
                <a:tc>
                  <a:txBody>
                    <a:bodyPr lIns="9360" rIns="9360" tIns="93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47,8</a:t>
                      </a:r>
                      <a:endParaRPr/>
                    </a:p>
                  </a:txBody>
                  <a:tcPr/>
                </a:tc>
                <a:tc>
                  <a:txBody>
                    <a:bodyPr lIns="9360" rIns="9360" tIns="93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13766,30</a:t>
                      </a:r>
                      <a:endParaRPr/>
                    </a:p>
                  </a:txBody>
                  <a:tcPr/>
                </a:tc>
                <a:tc>
                  <a:txBody>
                    <a:bodyPr lIns="9360" rIns="9360" tIns="93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58,0</a:t>
                      </a:r>
                      <a:endParaRPr/>
                    </a:p>
                  </a:txBody>
                  <a:tcPr/>
                </a:tc>
                <a:tc>
                  <a:txBody>
                    <a:bodyPr lIns="9360" rIns="9360" tIns="93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13790,47</a:t>
                      </a:r>
                      <a:endParaRPr/>
                    </a:p>
                  </a:txBody>
                  <a:tcPr/>
                </a:tc>
                <a:tc>
                  <a:txBody>
                    <a:bodyPr lIns="9360" rIns="9360" tIns="93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58,1</a:t>
                      </a:r>
                      <a:endParaRPr/>
                    </a:p>
                  </a:txBody>
                  <a:tcPr/>
                </a:tc>
              </a:tr>
              <a:tr h="725760">
                <a:tc>
                  <a:txBody>
                    <a:bodyPr lIns="9360" rIns="9360" tIns="93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Средний медицинский персонал</a:t>
                      </a:r>
                      <a:endParaRPr/>
                    </a:p>
                  </a:txBody>
                  <a:tcPr/>
                </a:tc>
                <a:tc>
                  <a:txBody>
                    <a:bodyPr lIns="9360" rIns="9360" tIns="93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13671,00</a:t>
                      </a:r>
                      <a:endParaRPr/>
                    </a:p>
                  </a:txBody>
                  <a:tcPr/>
                </a:tc>
                <a:tc>
                  <a:txBody>
                    <a:bodyPr lIns="9360" rIns="9360" tIns="93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63,0</a:t>
                      </a:r>
                      <a:endParaRPr/>
                    </a:p>
                  </a:txBody>
                  <a:tcPr/>
                </a:tc>
                <a:tc>
                  <a:txBody>
                    <a:bodyPr lIns="9360" rIns="9360" tIns="93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14406,37</a:t>
                      </a:r>
                      <a:endParaRPr/>
                    </a:p>
                  </a:txBody>
                  <a:tcPr/>
                </a:tc>
                <a:tc>
                  <a:txBody>
                    <a:bodyPr lIns="9360" rIns="9360" tIns="93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66,6</a:t>
                      </a:r>
                      <a:endParaRPr/>
                    </a:p>
                  </a:txBody>
                  <a:tcPr/>
                </a:tc>
                <a:tc>
                  <a:txBody>
                    <a:bodyPr lIns="9360" rIns="9360" tIns="93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16970,5</a:t>
                      </a:r>
                      <a:endParaRPr/>
                    </a:p>
                  </a:txBody>
                  <a:tcPr/>
                </a:tc>
                <a:tc>
                  <a:txBody>
                    <a:bodyPr lIns="9360" rIns="9360" tIns="93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71,5</a:t>
                      </a:r>
                      <a:endParaRPr/>
                    </a:p>
                  </a:txBody>
                  <a:tcPr/>
                </a:tc>
                <a:tc>
                  <a:txBody>
                    <a:bodyPr lIns="9360" rIns="9360" tIns="93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16999,31</a:t>
                      </a:r>
                      <a:endParaRPr/>
                    </a:p>
                  </a:txBody>
                  <a:tcPr/>
                </a:tc>
                <a:tc>
                  <a:txBody>
                    <a:bodyPr lIns="9360" rIns="9360" tIns="93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71,6</a:t>
                      </a:r>
                      <a:endParaRPr/>
                    </a:p>
                  </a:txBody>
                  <a:tcPr/>
                </a:tc>
              </a:tr>
              <a:tr h="725760">
                <a:tc>
                  <a:txBody>
                    <a:bodyPr lIns="9360" rIns="9360" tIns="93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Младший медицинский персонал</a:t>
                      </a:r>
                      <a:endParaRPr/>
                    </a:p>
                  </a:txBody>
                  <a:tcPr/>
                </a:tc>
                <a:tc>
                  <a:txBody>
                    <a:bodyPr lIns="9360" rIns="9360" tIns="93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10307,20</a:t>
                      </a:r>
                      <a:endParaRPr/>
                    </a:p>
                  </a:txBody>
                  <a:tcPr/>
                </a:tc>
                <a:tc>
                  <a:txBody>
                    <a:bodyPr lIns="9360" rIns="9360" tIns="93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47,5</a:t>
                      </a:r>
                      <a:endParaRPr/>
                    </a:p>
                  </a:txBody>
                  <a:tcPr/>
                </a:tc>
                <a:tc>
                  <a:txBody>
                    <a:bodyPr lIns="9360" rIns="9360" tIns="93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10309,29</a:t>
                      </a:r>
                      <a:endParaRPr/>
                    </a:p>
                  </a:txBody>
                  <a:tcPr/>
                </a:tc>
                <a:tc>
                  <a:txBody>
                    <a:bodyPr lIns="9360" rIns="9360" tIns="93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47,7</a:t>
                      </a:r>
                      <a:endParaRPr/>
                    </a:p>
                  </a:txBody>
                  <a:tcPr/>
                </a:tc>
                <a:tc>
                  <a:txBody>
                    <a:bodyPr lIns="9360" rIns="9360" tIns="93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12104,9</a:t>
                      </a:r>
                      <a:endParaRPr/>
                    </a:p>
                  </a:txBody>
                  <a:tcPr/>
                </a:tc>
                <a:tc>
                  <a:txBody>
                    <a:bodyPr lIns="9360" rIns="9360" tIns="93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51,0</a:t>
                      </a:r>
                      <a:endParaRPr/>
                    </a:p>
                  </a:txBody>
                  <a:tcPr/>
                </a:tc>
                <a:tc>
                  <a:txBody>
                    <a:bodyPr lIns="9360" rIns="9360" tIns="93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12113,75</a:t>
                      </a:r>
                      <a:endParaRPr/>
                    </a:p>
                  </a:txBody>
                  <a:tcPr/>
                </a:tc>
                <a:tc>
                  <a:txBody>
                    <a:bodyPr lIns="9360" rIns="9360" tIns="93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51,0</a:t>
                      </a:r>
                      <a:endParaRPr/>
                    </a:p>
                  </a:txBody>
                  <a:tcPr/>
                </a:tc>
              </a:tr>
            </a:tbl>
          </a:graphicData>
        </a:graphic>
      </p:graphicFrame>
    </p:spTree>
  </p:cSld>
  <p:timing>
    <p:tnLst>
      <p:par>
        <p:cTn id="19" dur="indefinite" restart="never" nodeType="tmRoot">
          <p:childTnLst>
            <p:seq>
              <p:cTn id="2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CustomShape 1"/>
          <p:cNvSpPr/>
          <p:nvPr/>
        </p:nvSpPr>
        <p:spPr>
          <a:xfrm>
            <a:off x="675360" y="815400"/>
            <a:ext cx="11095920" cy="3503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lang="ru-RU" sz="2800" strike="noStrike">
                <a:solidFill>
                  <a:srgbClr val="ffffff"/>
                </a:solidFill>
                <a:latin typeface="Times New Roman"/>
              </a:rPr>
              <a:t>ИТОГИ 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ru-RU" sz="2800" strike="noStrike">
                <a:solidFill>
                  <a:srgbClr val="ffffff"/>
                </a:solidFill>
                <a:latin typeface="Times New Roman"/>
              </a:rPr>
              <a:t>реализации мероприятий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ru-RU" sz="2800" strike="noStrike">
                <a:solidFill>
                  <a:srgbClr val="ffffff"/>
                </a:solidFill>
                <a:latin typeface="Times New Roman"/>
              </a:rPr>
              <a:t>по повышению средней заработной платы в соответствии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ru-RU" sz="2800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ru-RU" sz="2800" strike="noStrike">
                <a:solidFill>
                  <a:srgbClr val="ffffff"/>
                </a:solidFill>
                <a:latin typeface="Times New Roman"/>
              </a:rPr>
              <a:t>с указами Президента Российской Федерации от 7 мая 2012 года № 597 «О мероприятиях по реализации государственной социальной политики» и от 1 июня 2012 года № 761                     «О национальной стратегии действий в интересах детей 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ru-RU" sz="2800" strike="noStrike">
                <a:solidFill>
                  <a:srgbClr val="ffffff"/>
                </a:solidFill>
                <a:latin typeface="Times New Roman"/>
              </a:rPr>
              <a:t>на 2012-2017 годы»</a:t>
            </a:r>
            <a:endParaRPr/>
          </a:p>
        </p:txBody>
      </p:sp>
    </p:spTree>
  </p:cSld>
  <p:timing>
    <p:tnLst>
      <p:par>
        <p:cTn id="21" dur="indefinite" restart="never" nodeType="tmRoot">
          <p:childTnLst>
            <p:seq>
              <p:cTn id="2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" name="Table 1"/>
          <p:cNvGraphicFramePr/>
          <p:nvPr/>
        </p:nvGraphicFramePr>
        <p:xfrm>
          <a:off x="356760" y="365760"/>
          <a:ext cx="11579760" cy="6064560"/>
        </p:xfrm>
        <a:graphic>
          <a:graphicData uri="http://schemas.openxmlformats.org/drawingml/2006/table">
            <a:tbl>
              <a:tblPr/>
              <a:tblGrid>
                <a:gridCol w="66600"/>
                <a:gridCol w="2457720"/>
                <a:gridCol w="735840"/>
                <a:gridCol w="735840"/>
                <a:gridCol w="1851120"/>
                <a:gridCol w="892080"/>
                <a:gridCol w="1813680"/>
                <a:gridCol w="914400"/>
                <a:gridCol w="1040760"/>
                <a:gridCol w="1071720"/>
              </a:tblGrid>
              <a:tr h="522000">
                <a:tc>
                  <a:txBody>
                    <a:bodyPr lIns="7920" rIns="7920" tIns="792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СВЕДЕНИЯ О ЧИСЛЕННОСТИ И ОПЛАТЕ ТРУДА РАБОТНИКОВ СФЕРЫ ОБРАЗОВАНИЯ  ПО КАТЕГОРИЯМ ПЕРСОНАЛА В МУНИЦИПАЛЬНЫХ УЧРЕЖДЕНИЯХ БЕЛОКАЛИТВИНСКОГО РАЙОНА  ЗА  2014 ГОД</a:t>
                      </a:r>
                      <a:endParaRPr/>
                    </a:p>
                  </a:txBody>
                  <a:tcPr/>
                </a:tc>
              </a:tr>
              <a:tr h="1154520">
                <a:tc>
                  <a:txBody>
                    <a:bodyPr lIns="7920" rIns="7920" tIns="79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Категория персонала</a:t>
                      </a:r>
                      <a:endParaRPr/>
                    </a:p>
                  </a:txBody>
                  <a:tcPr/>
                </a:tc>
                <a:tc>
                  <a:txBody>
                    <a:bodyPr lIns="7920" rIns="7920" tIns="79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Средняя численность работников, человек</a:t>
                      </a:r>
                      <a:endParaRPr/>
                    </a:p>
                  </a:txBody>
                  <a:tcPr/>
                </a:tc>
                <a:tc>
                  <a:txBody>
                    <a:bodyPr lIns="7920" rIns="7920" tIns="79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Фонд начисленной заработной платы работников по источникам финансирования, тыс. руб. с одним десятичным знаком</a:t>
                      </a:r>
                      <a:endParaRPr/>
                    </a:p>
                  </a:txBody>
                  <a:tcPr/>
                </a:tc>
                <a:tc>
                  <a:txBody>
                    <a:bodyPr lIns="7920" rIns="7920" tIns="79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Средняя заработная плата работников списочного состава, руб.</a:t>
                      </a:r>
                      <a:endParaRPr/>
                    </a:p>
                  </a:txBody>
                  <a:tcPr/>
                </a:tc>
                <a:tc>
                  <a:txBody>
                    <a:bodyPr lIns="7920" rIns="7920" tIns="79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Отношение средней заработной платы работников соответствующей категории к средней заработной плате по субъекту, %</a:t>
                      </a:r>
                      <a:endParaRPr/>
                    </a:p>
                  </a:txBody>
                  <a:tcPr/>
                </a:tc>
              </a:tr>
              <a:tr h="453240">
                <a:tc>
                  <a:txBody>
                    <a:bodyPr lIns="7920" rIns="7920" tIns="7920" bIns="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списочного состава (без внешних совмес-</a:t>
                      </a:r>
                      <a:r>
                        <a:rPr lang="ru-RU" sz="14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
</a:t>
                      </a:r>
                      <a:r>
                        <a:rPr lang="ru-RU" sz="14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тителей)</a:t>
                      </a:r>
                      <a:r>
                        <a:rPr lang="ru-RU" sz="1400" strike="noStrike" baseline="3000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  <a:endParaRPr/>
                    </a:p>
                  </a:txBody>
                  <a:tcPr/>
                </a:tc>
                <a:tc>
                  <a:txBody>
                    <a:bodyPr lIns="7920" rIns="7920" tIns="7920" bIns="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внешних совмес-</a:t>
                      </a:r>
                      <a:r>
                        <a:rPr lang="ru-RU" sz="14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
</a:t>
                      </a:r>
                      <a:r>
                        <a:rPr lang="ru-RU" sz="14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тителей </a:t>
                      </a:r>
                      <a:r>
                        <a:rPr lang="ru-RU" sz="1400" strike="noStrike" baseline="30000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  <a:endParaRPr/>
                    </a:p>
                  </a:txBody>
                  <a:tcPr/>
                </a:tc>
                <a:tc>
                  <a:txBody>
                    <a:bodyPr lIns="7920" rIns="7920" tIns="79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из гр. 3 списочного состава (без внешних совместителей)</a:t>
                      </a:r>
                      <a:endParaRPr/>
                    </a:p>
                  </a:txBody>
                  <a:tcPr/>
                </a:tc>
                <a:tc>
                  <a:txBody>
                    <a:bodyPr lIns="7920" rIns="7920" tIns="79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из гр. 5 внешних совместителей</a:t>
                      </a:r>
                      <a:endParaRPr/>
                    </a:p>
                  </a:txBody>
                  <a:tcPr/>
                </a:tc>
              </a:tr>
              <a:tr h="1023120">
                <a:tc>
                  <a:txBody>
                    <a:bodyPr lIns="7920" rIns="7920" tIns="7920" bIns="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за счет средств бюджетов всех уровней (субсидий)</a:t>
                      </a:r>
                      <a:endParaRPr/>
                    </a:p>
                  </a:txBody>
                  <a:tcPr/>
                </a:tc>
                <a:tc>
                  <a:txBody>
                    <a:bodyPr lIns="7920" rIns="7920" tIns="7920" bIns="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средства от приносящей доход деятельности</a:t>
                      </a:r>
                      <a:endParaRPr/>
                    </a:p>
                  </a:txBody>
                  <a:tcPr/>
                </a:tc>
                <a:tc>
                  <a:txBody>
                    <a:bodyPr lIns="7920" rIns="7920" tIns="7920" bIns="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за счет средств бюджетов всех уровней (субсидий)</a:t>
                      </a:r>
                      <a:endParaRPr/>
                    </a:p>
                  </a:txBody>
                  <a:tcPr/>
                </a:tc>
                <a:tc>
                  <a:txBody>
                    <a:bodyPr lIns="7920" rIns="7920" tIns="7920" bIns="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средства от приносящей доход деятельности</a:t>
                      </a:r>
                      <a:endParaRPr/>
                    </a:p>
                  </a:txBody>
                  <a:tcPr/>
                </a:tc>
              </a:tr>
              <a:tr h="221400">
                <a:tc>
                  <a:txBody>
                    <a:bodyPr lIns="7920" rIns="7920" tIns="792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8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  <a:endParaRPr/>
                    </a:p>
                  </a:txBody>
                  <a:tcPr/>
                </a:tc>
                <a:tc>
                  <a:txBody>
                    <a:bodyPr lIns="7920" rIns="7920" tIns="7920" bIns="0"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Всего работников </a:t>
                      </a:r>
                      <a:endParaRPr/>
                    </a:p>
                  </a:txBody>
                  <a:tcPr/>
                </a:tc>
                <a:tc>
                  <a:txBody>
                    <a:bodyPr lIns="7920" rIns="7920" tIns="792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2 498,4</a:t>
                      </a:r>
                      <a:endParaRPr/>
                    </a:p>
                  </a:txBody>
                  <a:tcPr/>
                </a:tc>
                <a:tc>
                  <a:txBody>
                    <a:bodyPr lIns="7920" rIns="7920" tIns="792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56,8</a:t>
                      </a:r>
                      <a:endParaRPr/>
                    </a:p>
                  </a:txBody>
                  <a:tcPr/>
                </a:tc>
                <a:tc>
                  <a:txBody>
                    <a:bodyPr lIns="7920" rIns="7920" tIns="792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232 694,9</a:t>
                      </a:r>
                      <a:endParaRPr/>
                    </a:p>
                  </a:txBody>
                  <a:tcPr/>
                </a:tc>
                <a:tc>
                  <a:txBody>
                    <a:bodyPr lIns="7920" rIns="7920" tIns="792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</a:t>
                      </a:r>
                      <a:endParaRPr/>
                    </a:p>
                  </a:txBody>
                  <a:tcPr/>
                </a:tc>
                <a:tc>
                  <a:txBody>
                    <a:bodyPr lIns="7920" rIns="7920" tIns="792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5 131,7</a:t>
                      </a:r>
                      <a:endParaRPr/>
                    </a:p>
                  </a:txBody>
                  <a:tcPr/>
                </a:tc>
                <a:tc>
                  <a:txBody>
                    <a:bodyPr lIns="7920" rIns="7920" tIns="792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</a:t>
                      </a:r>
                      <a:endParaRPr/>
                    </a:p>
                  </a:txBody>
                  <a:tcPr/>
                </a:tc>
                <a:tc>
                  <a:txBody>
                    <a:bodyPr lIns="7920" rIns="7920" tIns="792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15 522,9</a:t>
                      </a:r>
                      <a:endParaRPr/>
                    </a:p>
                  </a:txBody>
                  <a:tcPr/>
                </a:tc>
                <a:tc>
                  <a:txBody>
                    <a:bodyPr lIns="7920" rIns="7920" tIns="792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65,4</a:t>
                      </a:r>
                      <a:endParaRPr/>
                    </a:p>
                  </a:txBody>
                  <a:tcPr/>
                </a:tc>
              </a:tr>
              <a:tr h="288360">
                <a:tc>
                  <a:txBody>
                    <a:bodyPr lIns="7920" rIns="7920" tIns="792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8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  <a:endParaRPr/>
                    </a:p>
                  </a:txBody>
                  <a:tcPr/>
                </a:tc>
              </a:tr>
              <a:tr h="274680">
                <a:tc>
                  <a:txBody>
                    <a:bodyPr lIns="7920" rIns="7920" tIns="792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8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  <a:endParaRPr/>
                    </a:p>
                  </a:txBody>
                  <a:tcPr/>
                </a:tc>
                <a:tc>
                  <a:txBody>
                    <a:bodyPr lIns="96480" rIns="7920" tIns="792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педагогические работники </a:t>
                      </a:r>
                      <a:endParaRPr/>
                    </a:p>
                  </a:txBody>
                  <a:tcPr/>
                </a:tc>
                <a:tc>
                  <a:txBody>
                    <a:bodyPr lIns="7920" rIns="7920" tIns="792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308,5</a:t>
                      </a:r>
                      <a:endParaRPr/>
                    </a:p>
                  </a:txBody>
                  <a:tcPr/>
                </a:tc>
                <a:tc>
                  <a:txBody>
                    <a:bodyPr lIns="7920" rIns="7920" tIns="792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8,3</a:t>
                      </a:r>
                      <a:endParaRPr/>
                    </a:p>
                  </a:txBody>
                  <a:tcPr/>
                </a:tc>
                <a:tc>
                  <a:txBody>
                    <a:bodyPr lIns="7920" rIns="7920" tIns="792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37 509,7</a:t>
                      </a:r>
                      <a:endParaRPr/>
                    </a:p>
                  </a:txBody>
                  <a:tcPr/>
                </a:tc>
                <a:tc>
                  <a:txBody>
                    <a:bodyPr lIns="7920" rIns="7920" tIns="792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</a:t>
                      </a:r>
                      <a:endParaRPr/>
                    </a:p>
                  </a:txBody>
                  <a:tcPr/>
                </a:tc>
                <a:tc>
                  <a:txBody>
                    <a:bodyPr lIns="7920" rIns="7920" tIns="792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882,4</a:t>
                      </a:r>
                      <a:endParaRPr/>
                    </a:p>
                  </a:txBody>
                  <a:tcPr/>
                </a:tc>
                <a:tc>
                  <a:txBody>
                    <a:bodyPr lIns="7920" rIns="7920" tIns="792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</a:t>
                      </a:r>
                      <a:endParaRPr/>
                    </a:p>
                  </a:txBody>
                  <a:tcPr/>
                </a:tc>
                <a:tc>
                  <a:txBody>
                    <a:bodyPr lIns="7920" rIns="7920" tIns="792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20 264,6</a:t>
                      </a:r>
                      <a:endParaRPr/>
                    </a:p>
                  </a:txBody>
                  <a:tcPr/>
                </a:tc>
                <a:tc>
                  <a:txBody>
                    <a:bodyPr lIns="7920" rIns="7920" tIns="792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97,0</a:t>
                      </a:r>
                      <a:endParaRPr/>
                    </a:p>
                  </a:txBody>
                  <a:tcPr/>
                </a:tc>
              </a:tr>
              <a:tr h="233640">
                <a:tc>
                  <a:txBody>
                    <a:bodyPr lIns="7920" rIns="7920" tIns="792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8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  <a:endParaRPr/>
                    </a:p>
                  </a:txBody>
                  <a:tcPr/>
                </a:tc>
                <a:tc>
                  <a:txBody>
                    <a:bodyPr lIns="96480" rIns="7920" tIns="792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дошкольных образовательных </a:t>
                      </a:r>
                      <a:endParaRPr/>
                    </a:p>
                  </a:txBody>
                  <a:tcPr/>
                </a:tc>
              </a:tr>
              <a:tr h="315720">
                <a:tc>
                  <a:txBody>
                    <a:bodyPr lIns="7920" rIns="7920" tIns="792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8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  <a:endParaRPr/>
                    </a:p>
                  </a:txBody>
                  <a:tcPr/>
                </a:tc>
                <a:tc>
                  <a:txBody>
                    <a:bodyPr lIns="96480" rIns="7920" tIns="792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учреждений</a:t>
                      </a:r>
                      <a:endParaRPr/>
                    </a:p>
                  </a:txBody>
                  <a:tcPr/>
                </a:tc>
              </a:tr>
              <a:tr h="233640">
                <a:tc>
                  <a:txBody>
                    <a:bodyPr lIns="7920" rIns="7920" tIns="792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8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  <a:endParaRPr/>
                    </a:p>
                  </a:txBody>
                  <a:tcPr/>
                </a:tc>
                <a:tc>
                  <a:txBody>
                    <a:bodyPr lIns="96480" rIns="7920" tIns="792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педагогические работники </a:t>
                      </a:r>
                      <a:endParaRPr/>
                    </a:p>
                  </a:txBody>
                  <a:tcPr/>
                </a:tc>
                <a:tc>
                  <a:txBody>
                    <a:bodyPr lIns="7920" rIns="7920" tIns="792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752,4</a:t>
                      </a:r>
                      <a:endParaRPr/>
                    </a:p>
                  </a:txBody>
                  <a:tcPr/>
                </a:tc>
                <a:tc>
                  <a:txBody>
                    <a:bodyPr lIns="7920" rIns="7920" tIns="792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22,3</a:t>
                      </a:r>
                      <a:endParaRPr/>
                    </a:p>
                  </a:txBody>
                  <a:tcPr/>
                </a:tc>
                <a:tc>
                  <a:txBody>
                    <a:bodyPr lIns="7920" rIns="7920" tIns="792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110 260,8</a:t>
                      </a:r>
                      <a:endParaRPr/>
                    </a:p>
                  </a:txBody>
                  <a:tcPr/>
                </a:tc>
                <a:tc>
                  <a:txBody>
                    <a:bodyPr lIns="7920" rIns="7920" tIns="792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</a:t>
                      </a:r>
                      <a:endParaRPr/>
                    </a:p>
                  </a:txBody>
                  <a:tcPr/>
                </a:tc>
                <a:tc>
                  <a:txBody>
                    <a:bodyPr lIns="7920" rIns="7920" tIns="792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2 525,7</a:t>
                      </a:r>
                      <a:endParaRPr/>
                    </a:p>
                  </a:txBody>
                  <a:tcPr/>
                </a:tc>
                <a:tc>
                  <a:txBody>
                    <a:bodyPr lIns="7920" rIns="7920" tIns="792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</a:t>
                      </a:r>
                      <a:endParaRPr/>
                    </a:p>
                  </a:txBody>
                  <a:tcPr/>
                </a:tc>
                <a:tc>
                  <a:txBody>
                    <a:bodyPr lIns="7920" rIns="7920" tIns="792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24 424,2</a:t>
                      </a:r>
                      <a:endParaRPr/>
                    </a:p>
                  </a:txBody>
                  <a:tcPr/>
                </a:tc>
                <a:tc>
                  <a:txBody>
                    <a:bodyPr lIns="7920" rIns="7920" tIns="792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102,9</a:t>
                      </a:r>
                      <a:endParaRPr/>
                    </a:p>
                  </a:txBody>
                  <a:tcPr/>
                </a:tc>
              </a:tr>
              <a:tr h="429480">
                <a:tc>
                  <a:txBody>
                    <a:bodyPr lIns="7920" rIns="7920" tIns="792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8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  <a:endParaRPr/>
                    </a:p>
                  </a:txBody>
                  <a:tcPr/>
                </a:tc>
                <a:tc>
                  <a:txBody>
                    <a:bodyPr lIns="96480" rIns="7920" tIns="792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общеобразовательных учреждений</a:t>
                      </a:r>
                      <a:endParaRPr/>
                    </a:p>
                  </a:txBody>
                  <a:tcPr/>
                </a:tc>
              </a:tr>
              <a:tr h="261000">
                <a:tc>
                  <a:txBody>
                    <a:bodyPr lIns="7920" rIns="7920" tIns="792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8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  <a:endParaRPr/>
                    </a:p>
                  </a:txBody>
                  <a:tcPr/>
                </a:tc>
                <a:tc>
                  <a:txBody>
                    <a:bodyPr lIns="96480" rIns="7920" tIns="792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педагогические работники </a:t>
                      </a:r>
                      <a:endParaRPr/>
                    </a:p>
                  </a:txBody>
                  <a:tcPr/>
                </a:tc>
                <a:tc>
                  <a:txBody>
                    <a:bodyPr lIns="7920" rIns="7920" tIns="792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134</a:t>
                      </a:r>
                      <a:endParaRPr/>
                    </a:p>
                  </a:txBody>
                  <a:tcPr/>
                </a:tc>
                <a:tc>
                  <a:txBody>
                    <a:bodyPr lIns="7920" rIns="7920" tIns="792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16,5</a:t>
                      </a:r>
                      <a:endParaRPr/>
                    </a:p>
                  </a:txBody>
                  <a:tcPr/>
                </a:tc>
                <a:tc>
                  <a:txBody>
                    <a:bodyPr lIns="7920" rIns="7920" tIns="792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13327</a:t>
                      </a:r>
                      <a:endParaRPr/>
                    </a:p>
                  </a:txBody>
                  <a:tcPr/>
                </a:tc>
                <a:tc>
                  <a:txBody>
                    <a:bodyPr lIns="7920" rIns="7920" tIns="792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</a:t>
                      </a:r>
                      <a:endParaRPr/>
                    </a:p>
                  </a:txBody>
                  <a:tcPr/>
                </a:tc>
                <a:tc>
                  <a:txBody>
                    <a:bodyPr lIns="7920" rIns="7920" tIns="792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1320,6</a:t>
                      </a:r>
                      <a:endParaRPr/>
                    </a:p>
                  </a:txBody>
                  <a:tcPr/>
                </a:tc>
                <a:tc>
                  <a:txBody>
                    <a:bodyPr lIns="7920" rIns="7920" tIns="792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</a:t>
                      </a:r>
                      <a:endParaRPr/>
                    </a:p>
                  </a:txBody>
                  <a:tcPr/>
                </a:tc>
                <a:tc>
                  <a:txBody>
                    <a:bodyPr lIns="7920" rIns="7920" tIns="792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16575,87</a:t>
                      </a:r>
                      <a:endParaRPr/>
                    </a:p>
                  </a:txBody>
                  <a:tcPr/>
                </a:tc>
                <a:tc>
                  <a:txBody>
                    <a:bodyPr lIns="7920" rIns="7920" tIns="792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67,5</a:t>
                      </a:r>
                      <a:endParaRPr/>
                    </a:p>
                  </a:txBody>
                  <a:tcPr/>
                </a:tc>
              </a:tr>
              <a:tr h="221400">
                <a:tc>
                  <a:txBody>
                    <a:bodyPr lIns="7920" rIns="7920" tIns="792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8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  <a:endParaRPr/>
                    </a:p>
                  </a:txBody>
                  <a:tcPr/>
                </a:tc>
                <a:tc>
                  <a:txBody>
                    <a:bodyPr lIns="96480" rIns="7920" tIns="792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образовательных учреждений</a:t>
                      </a:r>
                      <a:endParaRPr/>
                    </a:p>
                  </a:txBody>
                  <a:tcPr/>
                </a:tc>
              </a:tr>
              <a:tr h="432360">
                <a:tc>
                  <a:txBody>
                    <a:bodyPr lIns="7920" rIns="7920" tIns="792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8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  <a:endParaRPr/>
                    </a:p>
                  </a:txBody>
                  <a:tcPr/>
                </a:tc>
                <a:tc>
                  <a:txBody>
                    <a:bodyPr lIns="96480" rIns="7920" tIns="792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дополнительного образования детей</a:t>
                      </a:r>
                      <a:endParaRPr/>
                    </a:p>
                  </a:txBody>
                  <a:tcPr/>
                </a:tc>
              </a:tr>
            </a:tbl>
          </a:graphicData>
        </a:graphic>
      </p:graphicFrame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3" name="Table 1"/>
          <p:cNvGraphicFramePr/>
          <p:nvPr/>
        </p:nvGraphicFramePr>
        <p:xfrm>
          <a:off x="367560" y="397080"/>
          <a:ext cx="11494440" cy="6233760"/>
        </p:xfrm>
        <a:graphic>
          <a:graphicData uri="http://schemas.openxmlformats.org/drawingml/2006/table">
            <a:tbl>
              <a:tblPr/>
              <a:tblGrid>
                <a:gridCol w="1894320"/>
                <a:gridCol w="1199160"/>
                <a:gridCol w="1199160"/>
                <a:gridCol w="926640"/>
                <a:gridCol w="926640"/>
                <a:gridCol w="963000"/>
                <a:gridCol w="963000"/>
                <a:gridCol w="781200"/>
                <a:gridCol w="640440"/>
                <a:gridCol w="999360"/>
                <a:gridCol w="1001520"/>
              </a:tblGrid>
              <a:tr h="1121760">
                <a:tc>
                  <a:txBody>
                    <a:bodyPr lIns="6120" rIns="6120" tIns="612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800" strike="noStrike">
                          <a:solidFill>
                            <a:srgbClr val="000000"/>
                          </a:solidFill>
                          <a:latin typeface="Arial Cyr"/>
                        </a:rPr>
                        <a:t>Сведения о численности и оплате труда работников сферы здравоохранения по категориям персонала за </a:t>
                      </a:r>
                      <a:r>
                        <a:rPr lang="ru-RU" sz="2800" strike="noStrike">
                          <a:solidFill>
                            <a:srgbClr val="ff0000"/>
                          </a:solidFill>
                          <a:latin typeface="Arial Cyr"/>
                        </a:rPr>
                        <a:t>2014 год</a:t>
                      </a:r>
                      <a:endParaRPr/>
                    </a:p>
                  </a:txBody>
                  <a:tcPr/>
                </a:tc>
              </a:tr>
              <a:tr h="346320">
                <a:tc>
                  <a:tcPr/>
                </a:tc>
                <a:tc>
                  <a:tcPr/>
                </a:tc>
                <a:tc>
                  <a:tcPr/>
                </a:tc>
                <a:tc>
                  <a:tcPr/>
                </a:tc>
                <a:tc>
                  <a:tcPr/>
                </a:tc>
                <a:tc>
                  <a:tcPr/>
                </a:tc>
              </a:tr>
              <a:tr h="386280">
                <a:tc>
                  <a:txBody>
                    <a:bodyPr lIns="6120" rIns="6120" tIns="61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Arial Cyr"/>
                        </a:rPr>
                        <a:t>Категория персонала</a:t>
                      </a:r>
                      <a:endParaRPr/>
                    </a:p>
                  </a:txBody>
                  <a:tcPr/>
                </a:tc>
                <a:tc>
                  <a:txBody>
                    <a:bodyPr lIns="6120" rIns="6120" tIns="61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Arial Cyr"/>
                        </a:rPr>
                        <a:t>Средняя численность работников, чел.</a:t>
                      </a:r>
                      <a:endParaRPr/>
                    </a:p>
                  </a:txBody>
                  <a:tcPr/>
                </a:tc>
                <a:tc>
                  <a:txBody>
                    <a:bodyPr lIns="6120" rIns="6120" tIns="61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Arial Cyr"/>
                        </a:rPr>
                        <a:t>Фонд начисленной зарплаты работников по источникам финансирования, тыс.руб.</a:t>
                      </a:r>
                      <a:endParaRPr/>
                    </a:p>
                  </a:txBody>
                  <a:tcPr/>
                </a:tc>
                <a:tc>
                  <a:txBody>
                    <a:bodyPr lIns="6120" rIns="6120" tIns="61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Arial Cyr"/>
                        </a:rPr>
                        <a:t>Средняя зарплата работников списочного состава</a:t>
                      </a:r>
                      <a:endParaRPr/>
                    </a:p>
                  </a:txBody>
                  <a:tcPr/>
                </a:tc>
                <a:tc>
                  <a:txBody>
                    <a:bodyPr lIns="6120" rIns="6120" tIns="61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Arial Cyr"/>
                        </a:rPr>
                        <a:t>Отношение средней зарплаты работников соотвествующей категории к средней зарплате по субъекту,%</a:t>
                      </a:r>
                      <a:endParaRPr/>
                    </a:p>
                  </a:txBody>
                  <a:tcPr/>
                </a:tc>
              </a:tr>
              <a:tr h="704160">
                <a:tc>
                  <a:txBody>
                    <a:bodyPr lIns="6120" rIns="6120" tIns="61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Arial Cyr"/>
                        </a:rPr>
                        <a:t>списочного состава</a:t>
                      </a:r>
                      <a:endParaRPr/>
                    </a:p>
                  </a:txBody>
                  <a:tcPr/>
                </a:tc>
                <a:tc>
                  <a:txBody>
                    <a:bodyPr lIns="6120" rIns="6120" tIns="61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Arial Cyr"/>
                        </a:rPr>
                        <a:t>внешних совместителей</a:t>
                      </a:r>
                      <a:endParaRPr/>
                    </a:p>
                  </a:txBody>
                  <a:tcPr/>
                </a:tc>
              </a:tr>
              <a:tr h="1224000">
                <a:tc>
                  <a:txBody>
                    <a:bodyPr lIns="6120" rIns="6120" tIns="61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Arial Cyr"/>
                        </a:rPr>
                        <a:t>списочного состава ( без внешних совместителей)</a:t>
                      </a:r>
                      <a:endParaRPr/>
                    </a:p>
                  </a:txBody>
                  <a:tcPr/>
                </a:tc>
                <a:tc>
                  <a:txBody>
                    <a:bodyPr lIns="6120" rIns="6120" tIns="61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Arial Cyr"/>
                        </a:rPr>
                        <a:t>внешних совместителей</a:t>
                      </a:r>
                      <a:endParaRPr/>
                    </a:p>
                  </a:txBody>
                  <a:tcPr/>
                </a:tc>
                <a:tc>
                  <a:txBody>
                    <a:bodyPr lIns="6120" rIns="6120" tIns="61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Arial Cyr"/>
                        </a:rPr>
                        <a:t>за счет средств бюджетов всех уровней</a:t>
                      </a:r>
                      <a:endParaRPr/>
                    </a:p>
                  </a:txBody>
                  <a:tcPr/>
                </a:tc>
                <a:tc>
                  <a:txBody>
                    <a:bodyPr lIns="6120" rIns="6120" tIns="61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Arial Cyr"/>
                        </a:rPr>
                        <a:t>ОМС</a:t>
                      </a:r>
                      <a:endParaRPr/>
                    </a:p>
                  </a:txBody>
                  <a:tcPr/>
                </a:tc>
                <a:tc>
                  <a:txBody>
                    <a:bodyPr lIns="6120" rIns="6120" tIns="61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Arial Cyr"/>
                        </a:rPr>
                        <a:t>средств от приносящей доход деятельности</a:t>
                      </a:r>
                      <a:endParaRPr/>
                    </a:p>
                  </a:txBody>
                  <a:tcPr/>
                </a:tc>
                <a:tc>
                  <a:txBody>
                    <a:bodyPr lIns="6120" rIns="6120" tIns="61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Arial Cyr"/>
                        </a:rPr>
                        <a:t>за счет средств бюджетов всех уровней</a:t>
                      </a:r>
                      <a:endParaRPr/>
                    </a:p>
                  </a:txBody>
                  <a:tcPr/>
                </a:tc>
                <a:tc>
                  <a:txBody>
                    <a:bodyPr lIns="6120" rIns="6120" tIns="61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Arial Cyr"/>
                        </a:rPr>
                        <a:t>ОМС</a:t>
                      </a:r>
                      <a:endParaRPr/>
                    </a:p>
                  </a:txBody>
                  <a:tcPr/>
                </a:tc>
                <a:tc>
                  <a:txBody>
                    <a:bodyPr lIns="6120" rIns="6120" tIns="61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Arial Cyr"/>
                        </a:rPr>
                        <a:t>средств от приносящей доход деятельности</a:t>
                      </a:r>
                      <a:endParaRPr/>
                    </a:p>
                  </a:txBody>
                  <a:tcPr/>
                </a:tc>
              </a:tr>
              <a:tr h="223920">
                <a:tc>
                  <a:txBody>
                    <a:bodyPr lIns="6120" rIns="6120" tIns="6120" bIns="0"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Arial Cyr"/>
                        </a:rPr>
                        <a:t>Всего работников</a:t>
                      </a:r>
                      <a:endParaRPr/>
                    </a:p>
                  </a:txBody>
                  <a:tcPr/>
                </a:tc>
                <a:tc>
                  <a:txBody>
                    <a:bodyPr lIns="6120" rIns="6120" tIns="61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1533,5</a:t>
                      </a:r>
                      <a:endParaRPr/>
                    </a:p>
                  </a:txBody>
                  <a:tcPr/>
                </a:tc>
                <a:tc>
                  <a:txBody>
                    <a:bodyPr lIns="6120" rIns="6120" tIns="61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16,8</a:t>
                      </a:r>
                      <a:endParaRPr/>
                    </a:p>
                  </a:txBody>
                  <a:tcPr/>
                </a:tc>
                <a:tc>
                  <a:txBody>
                    <a:bodyPr lIns="6120" rIns="6120" tIns="61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10804,7</a:t>
                      </a:r>
                      <a:endParaRPr/>
                    </a:p>
                  </a:txBody>
                  <a:tcPr/>
                </a:tc>
                <a:tc>
                  <a:txBody>
                    <a:bodyPr lIns="6120" rIns="6120" tIns="61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279345,9</a:t>
                      </a:r>
                      <a:endParaRPr/>
                    </a:p>
                  </a:txBody>
                  <a:tcPr/>
                </a:tc>
                <a:tc>
                  <a:txBody>
                    <a:bodyPr lIns="6120" rIns="6120" tIns="61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12994,8</a:t>
                      </a:r>
                      <a:endParaRPr/>
                    </a:p>
                  </a:txBody>
                  <a:tcPr/>
                </a:tc>
                <a:tc>
                  <a:txBody>
                    <a:bodyPr lIns="6120" rIns="6120" tIns="61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191,9</a:t>
                      </a:r>
                      <a:endParaRPr/>
                    </a:p>
                  </a:txBody>
                  <a:tcPr/>
                </a:tc>
                <a:tc>
                  <a:txBody>
                    <a:bodyPr lIns="6120" rIns="6120" tIns="61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2384,3</a:t>
                      </a:r>
                      <a:endParaRPr/>
                    </a:p>
                  </a:txBody>
                  <a:tcPr/>
                </a:tc>
                <a:tc>
                  <a:txBody>
                    <a:bodyPr lIns="6120" rIns="6120" tIns="61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202,2</a:t>
                      </a:r>
                      <a:endParaRPr/>
                    </a:p>
                  </a:txBody>
                  <a:tcPr/>
                </a:tc>
                <a:tc>
                  <a:txBody>
                    <a:bodyPr lIns="6120" rIns="6120" tIns="61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16444,3</a:t>
                      </a:r>
                      <a:endParaRPr/>
                    </a:p>
                  </a:txBody>
                  <a:tcPr/>
                </a:tc>
                <a:tc>
                  <a:txBody>
                    <a:bodyPr lIns="6120" rIns="6120" tIns="61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69,4</a:t>
                      </a:r>
                      <a:endParaRPr/>
                    </a:p>
                  </a:txBody>
                  <a:tcPr/>
                </a:tc>
              </a:tr>
              <a:tr h="320040">
                <a:tc>
                  <a:txBody>
                    <a:bodyPr lIns="6120" rIns="6120" tIns="6120" bIns="0"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Arial Cyr"/>
                        </a:rPr>
                        <a:t>Врачи</a:t>
                      </a:r>
                      <a:endParaRPr/>
                    </a:p>
                  </a:txBody>
                  <a:tcPr/>
                </a:tc>
                <a:tc>
                  <a:txBody>
                    <a:bodyPr lIns="6120" rIns="6120" tIns="61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181,8</a:t>
                      </a:r>
                      <a:endParaRPr/>
                    </a:p>
                  </a:txBody>
                  <a:tcPr/>
                </a:tc>
                <a:tc>
                  <a:txBody>
                    <a:bodyPr lIns="6120" rIns="6120" tIns="61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7,6</a:t>
                      </a:r>
                      <a:endParaRPr/>
                    </a:p>
                  </a:txBody>
                  <a:tcPr/>
                </a:tc>
                <a:tc>
                  <a:txBody>
                    <a:bodyPr lIns="6120" rIns="6120" tIns="61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2209,0</a:t>
                      </a:r>
                      <a:endParaRPr/>
                    </a:p>
                  </a:txBody>
                  <a:tcPr/>
                </a:tc>
                <a:tc>
                  <a:txBody>
                    <a:bodyPr lIns="6120" rIns="6120" tIns="61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57824,9</a:t>
                      </a:r>
                      <a:endParaRPr/>
                    </a:p>
                  </a:txBody>
                  <a:tcPr/>
                </a:tc>
                <a:tc>
                  <a:txBody>
                    <a:bodyPr lIns="6120" rIns="6120" tIns="61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4785,8</a:t>
                      </a:r>
                      <a:endParaRPr/>
                    </a:p>
                  </a:txBody>
                  <a:tcPr/>
                </a:tc>
                <a:tc>
                  <a:txBody>
                    <a:bodyPr lIns="6120" rIns="6120" tIns="61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139,1</a:t>
                      </a:r>
                      <a:endParaRPr/>
                    </a:p>
                  </a:txBody>
                  <a:tcPr/>
                </a:tc>
                <a:tc>
                  <a:txBody>
                    <a:bodyPr lIns="6120" rIns="6120" tIns="61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1377,5</a:t>
                      </a:r>
                      <a:endParaRPr/>
                    </a:p>
                  </a:txBody>
                  <a:tcPr/>
                </a:tc>
                <a:tc>
                  <a:txBody>
                    <a:bodyPr lIns="6120" rIns="6120" tIns="61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116,2</a:t>
                      </a:r>
                      <a:endParaRPr/>
                    </a:p>
                  </a:txBody>
                  <a:tcPr/>
                </a:tc>
                <a:tc>
                  <a:txBody>
                    <a:bodyPr lIns="6120" rIns="6120" tIns="61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29238,2</a:t>
                      </a:r>
                      <a:endParaRPr/>
                    </a:p>
                  </a:txBody>
                  <a:tcPr/>
                </a:tc>
                <a:tc>
                  <a:txBody>
                    <a:bodyPr lIns="6120" rIns="6120" tIns="61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125,2</a:t>
                      </a:r>
                      <a:endParaRPr/>
                    </a:p>
                  </a:txBody>
                  <a:tcPr/>
                </a:tc>
              </a:tr>
              <a:tr h="405360">
                <a:tc>
                  <a:txBody>
                    <a:bodyPr lIns="6120" rIns="6120" tIns="6120" bIns="0"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Arial Cyr"/>
                        </a:rPr>
                        <a:t>Средний мед.персонал</a:t>
                      </a:r>
                      <a:endParaRPr/>
                    </a:p>
                  </a:txBody>
                  <a:tcPr/>
                </a:tc>
                <a:tc>
                  <a:txBody>
                    <a:bodyPr lIns="6120" rIns="6120" tIns="61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675,3</a:t>
                      </a:r>
                      <a:endParaRPr/>
                    </a:p>
                  </a:txBody>
                  <a:tcPr/>
                </a:tc>
                <a:tc>
                  <a:txBody>
                    <a:bodyPr lIns="6120" rIns="6120" tIns="61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2,4</a:t>
                      </a:r>
                      <a:endParaRPr/>
                    </a:p>
                  </a:txBody>
                  <a:tcPr/>
                </a:tc>
                <a:tc>
                  <a:txBody>
                    <a:bodyPr lIns="6120" rIns="6120" tIns="61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4293,0</a:t>
                      </a:r>
                      <a:endParaRPr/>
                    </a:p>
                  </a:txBody>
                  <a:tcPr/>
                </a:tc>
                <a:tc>
                  <a:txBody>
                    <a:bodyPr lIns="6120" rIns="6120" tIns="61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131089,5</a:t>
                      </a:r>
                      <a:endParaRPr/>
                    </a:p>
                  </a:txBody>
                  <a:tcPr/>
                </a:tc>
                <a:tc>
                  <a:txBody>
                    <a:bodyPr lIns="6120" rIns="6120" tIns="61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5720,3</a:t>
                      </a:r>
                      <a:endParaRPr/>
                    </a:p>
                  </a:txBody>
                  <a:tcPr/>
                </a:tc>
                <a:tc>
                  <a:txBody>
                    <a:bodyPr lIns="6120" rIns="6120" tIns="61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52,8</a:t>
                      </a:r>
                      <a:endParaRPr/>
                    </a:p>
                  </a:txBody>
                  <a:tcPr/>
                </a:tc>
                <a:tc>
                  <a:txBody>
                    <a:bodyPr lIns="6120" rIns="6120" tIns="61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262,9</a:t>
                      </a:r>
                      <a:endParaRPr/>
                    </a:p>
                  </a:txBody>
                  <a:tcPr/>
                </a:tc>
                <a:tc>
                  <a:txBody>
                    <a:bodyPr lIns="6120" rIns="6120" tIns="61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Arial Cyr"/>
                        </a:rPr>
                        <a:t> </a:t>
                      </a:r>
                      <a:endParaRPr/>
                    </a:p>
                  </a:txBody>
                  <a:tcPr/>
                </a:tc>
                <a:tc>
                  <a:txBody>
                    <a:bodyPr lIns="6120" rIns="6120" tIns="61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17389,5</a:t>
                      </a:r>
                      <a:endParaRPr/>
                    </a:p>
                  </a:txBody>
                  <a:tcPr/>
                </a:tc>
                <a:tc>
                  <a:txBody>
                    <a:bodyPr lIns="6120" rIns="6120" tIns="61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73,4</a:t>
                      </a:r>
                      <a:endParaRPr/>
                    </a:p>
                  </a:txBody>
                  <a:tcPr/>
                </a:tc>
              </a:tr>
              <a:tr h="458280">
                <a:tc>
                  <a:txBody>
                    <a:bodyPr lIns="6120" rIns="6120" tIns="6120" bIns="0"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Arial Cyr"/>
                        </a:rPr>
                        <a:t>Младший мед.персонал</a:t>
                      </a:r>
                      <a:endParaRPr/>
                    </a:p>
                  </a:txBody>
                  <a:tcPr/>
                </a:tc>
                <a:tc>
                  <a:txBody>
                    <a:bodyPr lIns="6120" rIns="6120" tIns="61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287,2</a:t>
                      </a:r>
                      <a:endParaRPr/>
                    </a:p>
                  </a:txBody>
                  <a:tcPr/>
                </a:tc>
                <a:tc>
                  <a:txBody>
                    <a:bodyPr lIns="6120" rIns="6120" tIns="61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1,0</a:t>
                      </a:r>
                      <a:endParaRPr/>
                    </a:p>
                  </a:txBody>
                  <a:tcPr/>
                </a:tc>
                <a:tc>
                  <a:txBody>
                    <a:bodyPr lIns="6120" rIns="6120" tIns="61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2837,1</a:t>
                      </a:r>
                      <a:endParaRPr/>
                    </a:p>
                  </a:txBody>
                  <a:tcPr/>
                </a:tc>
                <a:tc>
                  <a:txBody>
                    <a:bodyPr lIns="6120" rIns="6120" tIns="61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31482,8</a:t>
                      </a:r>
                      <a:endParaRPr/>
                    </a:p>
                  </a:txBody>
                  <a:tcPr/>
                </a:tc>
                <a:tc>
                  <a:txBody>
                    <a:bodyPr lIns="6120" rIns="6120" tIns="61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436,5</a:t>
                      </a:r>
                      <a:endParaRPr/>
                    </a:p>
                  </a:txBody>
                  <a:tcPr/>
                </a:tc>
                <a:tc>
                  <a:txBody>
                    <a:bodyPr lIns="6120" rIns="6120" tIns="61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 </a:t>
                      </a:r>
                      <a:endParaRPr/>
                    </a:p>
                  </a:txBody>
                  <a:tcPr/>
                </a:tc>
                <a:tc>
                  <a:txBody>
                    <a:bodyPr lIns="6120" rIns="6120" tIns="61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56,6</a:t>
                      </a:r>
                      <a:endParaRPr/>
                    </a:p>
                  </a:txBody>
                  <a:tcPr/>
                </a:tc>
                <a:tc>
                  <a:txBody>
                    <a:bodyPr lIns="6120" rIns="6120" tIns="61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Arial Cyr"/>
                        </a:rPr>
                        <a:t> </a:t>
                      </a:r>
                      <a:endParaRPr/>
                    </a:p>
                  </a:txBody>
                  <a:tcPr/>
                </a:tc>
                <a:tc>
                  <a:txBody>
                    <a:bodyPr lIns="6120" rIns="6120" tIns="61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10066,2</a:t>
                      </a:r>
                      <a:endParaRPr/>
                    </a:p>
                  </a:txBody>
                  <a:tcPr/>
                </a:tc>
                <a:tc>
                  <a:txBody>
                    <a:bodyPr lIns="6120" rIns="6120" tIns="61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42,5</a:t>
                      </a:r>
                      <a:endParaRPr/>
                    </a:p>
                  </a:txBody>
                  <a:tcPr/>
                </a:tc>
              </a:tr>
              <a:tr h="1043640">
                <a:tc>
                  <a:txBody>
                    <a:bodyPr lIns="6120" rIns="6120" tIns="612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Arial Cyr"/>
                        </a:rPr>
                        <a:t>Работники, имеющие высшее фармацевтическое или иное высшее образование</a:t>
                      </a:r>
                      <a:endParaRPr/>
                    </a:p>
                  </a:txBody>
                  <a:tcPr/>
                </a:tc>
                <a:tc>
                  <a:txBody>
                    <a:bodyPr lIns="6120" rIns="6120" tIns="61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4,0</a:t>
                      </a:r>
                      <a:endParaRPr/>
                    </a:p>
                  </a:txBody>
                  <a:tcPr/>
                </a:tc>
                <a:tc>
                  <a:txBody>
                    <a:bodyPr lIns="6120" rIns="6120" tIns="61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000000"/>
                          </a:solidFill>
                          <a:latin typeface="Arial Cyr"/>
                        </a:rPr>
                        <a:t> </a:t>
                      </a:r>
                      <a:endParaRPr/>
                    </a:p>
                  </a:txBody>
                  <a:tcPr/>
                </a:tc>
                <a:tc>
                  <a:txBody>
                    <a:bodyPr lIns="6120" rIns="6120" tIns="61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000000"/>
                          </a:solidFill>
                          <a:latin typeface="Arial Cyr"/>
                        </a:rPr>
                        <a:t> </a:t>
                      </a:r>
                      <a:endParaRPr/>
                    </a:p>
                  </a:txBody>
                  <a:tcPr/>
                </a:tc>
                <a:tc>
                  <a:txBody>
                    <a:bodyPr lIns="6120" rIns="6120" tIns="61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838,8</a:t>
                      </a:r>
                      <a:endParaRPr/>
                    </a:p>
                  </a:txBody>
                  <a:tcPr/>
                </a:tc>
                <a:tc>
                  <a:txBody>
                    <a:bodyPr lIns="6120" rIns="6120" tIns="61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 </a:t>
                      </a: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31,1</a:t>
                      </a:r>
                      <a:endParaRPr/>
                    </a:p>
                  </a:txBody>
                  <a:tcPr/>
                </a:tc>
                <a:tc>
                  <a:txBody>
                    <a:bodyPr lIns="6120" rIns="6120" tIns="61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Arial Cyr"/>
                        </a:rPr>
                        <a:t> </a:t>
                      </a:r>
                      <a:endParaRPr/>
                    </a:p>
                  </a:txBody>
                  <a:tcPr/>
                </a:tc>
                <a:tc>
                  <a:txBody>
                    <a:bodyPr lIns="6120" rIns="6120" tIns="61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Arial Cyr"/>
                        </a:rPr>
                        <a:t> </a:t>
                      </a:r>
                      <a:endParaRPr/>
                    </a:p>
                  </a:txBody>
                  <a:tcPr/>
                </a:tc>
                <a:tc>
                  <a:txBody>
                    <a:bodyPr lIns="6120" rIns="6120" tIns="61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Arial Cyr"/>
                        </a:rPr>
                        <a:t> </a:t>
                      </a:r>
                      <a:endParaRPr/>
                    </a:p>
                  </a:txBody>
                  <a:tcPr/>
                </a:tc>
                <a:tc>
                  <a:txBody>
                    <a:bodyPr lIns="6120" rIns="6120" tIns="61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18122,9</a:t>
                      </a:r>
                      <a:endParaRPr/>
                    </a:p>
                  </a:txBody>
                  <a:tcPr/>
                </a:tc>
                <a:tc>
                  <a:txBody>
                    <a:bodyPr lIns="6120" rIns="6120" tIns="612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76,4</a:t>
                      </a:r>
                      <a:endParaRPr/>
                    </a:p>
                  </a:txBody>
                  <a:tcPr/>
                </a:tc>
              </a:tr>
            </a:tbl>
          </a:graphicData>
        </a:graphic>
      </p:graphicFrame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4" name="Table 1"/>
          <p:cNvGraphicFramePr/>
          <p:nvPr/>
        </p:nvGraphicFramePr>
        <p:xfrm>
          <a:off x="221400" y="165960"/>
          <a:ext cx="11772360" cy="6565320"/>
        </p:xfrm>
        <a:graphic>
          <a:graphicData uri="http://schemas.openxmlformats.org/drawingml/2006/table">
            <a:tbl>
              <a:tblPr/>
              <a:tblGrid>
                <a:gridCol w="1632600"/>
                <a:gridCol w="1207440"/>
                <a:gridCol w="1207440"/>
                <a:gridCol w="1313640"/>
                <a:gridCol w="1258200"/>
                <a:gridCol w="1258200"/>
                <a:gridCol w="1258200"/>
                <a:gridCol w="1190160"/>
                <a:gridCol w="1446480"/>
              </a:tblGrid>
              <a:tr h="739080">
                <a:tc>
                  <a:txBody>
                    <a:bodyPr lIns="5760" rIns="5760" tIns="57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СВЕДЕНИЯ О ЧИСЛЕННОСТИ И ОПЛАТЕ ТРУДА РАБОТНИКОВ СФЕРЫ  СОЦИАЛЬНОГО ОБСЛУЖИВАНИЯ ПО КАТЕГОРИЯМ ПЕРСОНАЛА В ОРГАНИЗАЦИЯХ  РОСТОВСКОЙ ОБЛАСТИ </a:t>
                      </a:r>
                      <a:r>
                        <a:rPr lang="ru-RU" sz="14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ЗА  2014  ГОД</a:t>
                      </a:r>
                      <a:endParaRPr/>
                    </a:p>
                  </a:txBody>
                  <a:tcPr/>
                </a:tc>
              </a:tr>
              <a:tr h="358920">
                <a:tc>
                  <a:tcPr/>
                </a:tc>
                <a:tc>
                  <a:tcPr/>
                </a:tc>
                <a:tc>
                  <a:txBody>
                    <a:bodyPr lIns="5760" rIns="5760" tIns="57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МБУ ЦСО Белокалитвинского района</a:t>
                      </a:r>
                      <a:endParaRPr/>
                    </a:p>
                  </a:txBody>
                  <a:tcPr/>
                </a:tc>
                <a:tc>
                  <a:tcPr/>
                </a:tc>
                <a:tc>
                  <a:tcPr/>
                </a:tc>
              </a:tr>
              <a:tr h="345960">
                <a:tc>
                  <a:tcPr/>
                </a:tc>
                <a:tc>
                  <a:tcPr/>
                </a:tc>
                <a:tc>
                  <a:tcPr/>
                </a:tc>
                <a:tc>
                  <a:tcPr/>
                </a:tc>
                <a:tc>
                  <a:tcPr/>
                </a:tc>
                <a:tc>
                  <a:tcPr/>
                </a:tc>
                <a:tc>
                  <a:tcPr/>
                </a:tc>
                <a:tc>
                  <a:tcPr/>
                </a:tc>
                <a:tc>
                  <a:tcPr/>
                </a:tc>
              </a:tr>
              <a:tr h="496080"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Категория персонала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Средняя численность работников, чел.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Фонд начисленной заработной платы работников по источникам финансирования, тыс. руб. 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Средняя заработная плата работников списочного состава, руб.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Отношение средней заработной платы работников соответствующей категории к средней заработной плате по субъекту, %</a:t>
                      </a:r>
                      <a:endParaRPr/>
                    </a:p>
                  </a:txBody>
                  <a:tcPr/>
                </a:tc>
              </a:tr>
              <a:tr h="506880"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списочного состава (без внешних совместителей)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внешних совместителей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из гр.3 списочного состава (без внешних совместителей)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из гр.5 внешних совместителей</a:t>
                      </a:r>
                      <a:endParaRPr/>
                    </a:p>
                  </a:txBody>
                  <a:tcPr/>
                </a:tc>
              </a:tr>
              <a:tr h="855360"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за счет средств бюджетов всех уровней (субсидий)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средства от приносящей доход деятельности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за счет средств бюджетов всех уровней (субсидий)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средства от приносящей доход деятельности</a:t>
                      </a:r>
                      <a:endParaRPr/>
                    </a:p>
                  </a:txBody>
                  <a:tcPr/>
                </a:tc>
              </a:tr>
              <a:tr h="221400"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Всего работников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665,7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7,40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103823,2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11244,3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687,2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372,8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14404,32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60,7</a:t>
                      </a:r>
                      <a:endParaRPr/>
                    </a:p>
                  </a:txBody>
                  <a:tcPr/>
                </a:tc>
              </a:tr>
              <a:tr h="348480"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Педагогические работники 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0,00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0,00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0,00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0,00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0,00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0,00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0,00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</a:t>
                      </a:r>
                      <a:endParaRPr/>
                    </a:p>
                  </a:txBody>
                  <a:tcPr/>
                </a:tc>
              </a:tr>
              <a:tr h="221400"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Врачи 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0,00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2,80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0,00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0,00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266,0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65,4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0,00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</a:t>
                      </a:r>
                      <a:endParaRPr/>
                    </a:p>
                  </a:txBody>
                  <a:tcPr/>
                </a:tc>
              </a:tr>
              <a:tr h="432720"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Социальные работники 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481,6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1,50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76282,6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3415,3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198,4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4,1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13790,47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58,1</a:t>
                      </a:r>
                      <a:endParaRPr/>
                    </a:p>
                  </a:txBody>
                  <a:tcPr/>
                </a:tc>
              </a:tr>
              <a:tr h="528120"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Средний медицинский персонал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60,6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0,1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11949,9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412,0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7,6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0,00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16999,31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71,6</a:t>
                      </a:r>
                      <a:endParaRPr/>
                    </a:p>
                  </a:txBody>
                  <a:tcPr/>
                </a:tc>
              </a:tr>
              <a:tr h="499320"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Младший медицинский персонал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34,8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0,00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4654,2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404,5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0,00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0,00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12113,75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51,0</a:t>
                      </a:r>
                      <a:endParaRPr/>
                    </a:p>
                  </a:txBody>
                  <a:tcPr/>
                </a:tc>
              </a:tr>
              <a:tr h="1011600"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Работники, имеющие высшее фармацевтическое или иное высшее образование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0,00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0,00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0,00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0,00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0,00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0,00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0,00</a:t>
                      </a:r>
                      <a:endParaRPr/>
                    </a:p>
                  </a:txBody>
                  <a:tcPr/>
                </a:tc>
                <a:tc>
                  <a:txBody>
                    <a:bodyPr lIns="5760" rIns="5760" tIns="57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</a:t>
                      </a:r>
                      <a:endParaRPr/>
                    </a:p>
                  </a:txBody>
                  <a:tcPr/>
                </a:tc>
              </a:tr>
            </a:tbl>
          </a:graphicData>
        </a:graphic>
      </p:graphicFrame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5" name="Table 1"/>
          <p:cNvGraphicFramePr/>
          <p:nvPr/>
        </p:nvGraphicFramePr>
        <p:xfrm>
          <a:off x="163440" y="1269000"/>
          <a:ext cx="11589480" cy="5403600"/>
        </p:xfrm>
        <a:graphic>
          <a:graphicData uri="http://schemas.openxmlformats.org/drawingml/2006/table">
            <a:tbl>
              <a:tblPr/>
              <a:tblGrid>
                <a:gridCol w="1436040"/>
                <a:gridCol w="1423080"/>
                <a:gridCol w="1423080"/>
                <a:gridCol w="1181880"/>
                <a:gridCol w="1181880"/>
                <a:gridCol w="1181880"/>
                <a:gridCol w="1181880"/>
                <a:gridCol w="1032480"/>
                <a:gridCol w="1547280"/>
              </a:tblGrid>
              <a:tr h="451800">
                <a:tc>
                  <a:txBody>
                    <a:bodyPr lIns="0" rIns="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600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Категория персонала</a:t>
                      </a:r>
                      <a:endParaRPr/>
                    </a:p>
                  </a:txBody>
                  <a:tcPr/>
                </a:tc>
                <a:tc>
                  <a:txBody>
                    <a:bodyPr lIns="0" rIns="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600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Средняя численность работников, чел.</a:t>
                      </a:r>
                      <a:endParaRPr/>
                    </a:p>
                  </a:txBody>
                  <a:tcPr/>
                </a:tc>
                <a:tc>
                  <a:txBody>
                    <a:bodyPr lIns="0" rIns="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600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Фонд начисленной заработной платы работников по источникам финансирования, тыс. руб.</a:t>
                      </a:r>
                      <a:endParaRPr/>
                    </a:p>
                  </a:txBody>
                  <a:tcPr/>
                </a:tc>
                <a:tc>
                  <a:txBody>
                    <a:bodyPr lIns="0" rIns="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600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Средняя заработная плата работников списочного состава, руб.</a:t>
                      </a:r>
                      <a:endParaRPr/>
                    </a:p>
                  </a:txBody>
                  <a:tcPr/>
                </a:tc>
                <a:tc>
                  <a:txBody>
                    <a:bodyPr lIns="0" rIns="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600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Отношение средней заработной платы работников соответствующей категории к средней заработной плате по субъекту, %</a:t>
                      </a:r>
                      <a:endParaRPr/>
                    </a:p>
                  </a:txBody>
                  <a:tcPr/>
                </a:tc>
              </a:tr>
              <a:tr h="677520">
                <a:tc>
                  <a:txBody>
                    <a:bodyPr lIns="0" rIns="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600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списочного состава (без внешних совместителей)</a:t>
                      </a:r>
                      <a:endParaRPr/>
                    </a:p>
                  </a:txBody>
                  <a:tcPr/>
                </a:tc>
                <a:tc>
                  <a:txBody>
                    <a:bodyPr lIns="0" rIns="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600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внешних совместителей</a:t>
                      </a:r>
                      <a:endParaRPr/>
                    </a:p>
                  </a:txBody>
                  <a:tcPr/>
                </a:tc>
                <a:tc>
                  <a:txBody>
                    <a:bodyPr lIns="0" rIns="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600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из гр.3 списочного состава (без внешних совместителей)</a:t>
                      </a:r>
                      <a:endParaRPr/>
                    </a:p>
                  </a:txBody>
                  <a:tcPr/>
                </a:tc>
                <a:tc>
                  <a:txBody>
                    <a:bodyPr lIns="0" rIns="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600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из гр.5 внешних совместителей</a:t>
                      </a:r>
                      <a:endParaRPr/>
                    </a:p>
                  </a:txBody>
                  <a:tcPr/>
                </a:tc>
              </a:tr>
              <a:tr h="2483280">
                <a:tc>
                  <a:txBody>
                    <a:bodyPr lIns="0" rIns="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600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за счет средств бюджетов всех уровней (субсидий)</a:t>
                      </a:r>
                      <a:endParaRPr/>
                    </a:p>
                  </a:txBody>
                  <a:tcPr/>
                </a:tc>
                <a:tc>
                  <a:txBody>
                    <a:bodyPr lIns="0" rIns="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600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средства от приносящей доход деятельности</a:t>
                      </a:r>
                      <a:endParaRPr/>
                    </a:p>
                  </a:txBody>
                  <a:tcPr/>
                </a:tc>
                <a:tc>
                  <a:txBody>
                    <a:bodyPr lIns="0" rIns="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600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за счет средств бюджетов всех уровней (субсидий)</a:t>
                      </a:r>
                      <a:endParaRPr/>
                    </a:p>
                  </a:txBody>
                  <a:tcPr/>
                </a:tc>
                <a:tc>
                  <a:txBody>
                    <a:bodyPr lIns="0" rIns="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600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средства от приносящей доход деятельности</a:t>
                      </a:r>
                      <a:endParaRPr/>
                    </a:p>
                  </a:txBody>
                  <a:tcPr/>
                </a:tc>
              </a:tr>
              <a:tr h="451800">
                <a:tc>
                  <a:txBody>
                    <a:bodyPr lIns="0" rIns="0" tIns="0" bIns="0"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Всего работников</a:t>
                      </a:r>
                      <a:endParaRPr/>
                    </a:p>
                  </a:txBody>
                  <a:tcPr/>
                </a:tc>
                <a:tc>
                  <a:txBody>
                    <a:bodyPr lIns="0" rIns="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600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423</a:t>
                      </a:r>
                      <a:endParaRPr/>
                    </a:p>
                  </a:txBody>
                  <a:tcPr/>
                </a:tc>
                <a:tc>
                  <a:txBody>
                    <a:bodyPr lIns="0" rIns="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600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36,6</a:t>
                      </a:r>
                      <a:endParaRPr/>
                    </a:p>
                  </a:txBody>
                  <a:tcPr/>
                </a:tc>
                <a:tc>
                  <a:txBody>
                    <a:bodyPr lIns="0" rIns="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76993,2</a:t>
                      </a:r>
                      <a:endParaRPr/>
                    </a:p>
                  </a:txBody>
                  <a:tcPr/>
                </a:tc>
                <a:tc>
                  <a:txBody>
                    <a:bodyPr lIns="0" rIns="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1433,2</a:t>
                      </a:r>
                      <a:endParaRPr/>
                    </a:p>
                  </a:txBody>
                  <a:tcPr/>
                </a:tc>
                <a:tc>
                  <a:txBody>
                    <a:bodyPr lIns="0" rIns="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3846</a:t>
                      </a:r>
                      <a:endParaRPr/>
                    </a:p>
                  </a:txBody>
                  <a:tcPr/>
                </a:tc>
                <a:tc>
                  <a:txBody>
                    <a:bodyPr lIns="0" rIns="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600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10,9</a:t>
                      </a:r>
                      <a:endParaRPr/>
                    </a:p>
                  </a:txBody>
                  <a:tcPr/>
                </a:tc>
                <a:tc>
                  <a:txBody>
                    <a:bodyPr lIns="0" rIns="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600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15450</a:t>
                      </a:r>
                      <a:endParaRPr/>
                    </a:p>
                  </a:txBody>
                  <a:tcPr/>
                </a:tc>
                <a:tc>
                  <a:txBody>
                    <a:bodyPr lIns="0" rIns="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600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65,1</a:t>
                      </a:r>
                      <a:endParaRPr/>
                    </a:p>
                  </a:txBody>
                  <a:tcPr/>
                </a:tc>
              </a:tr>
              <a:tr h="451800">
                <a:tc>
                  <a:txBody>
                    <a:bodyPr lIns="0" rIns="0" tIns="0" bIns="0"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Руководители организации</a:t>
                      </a:r>
                      <a:endParaRPr/>
                    </a:p>
                  </a:txBody>
                  <a:tcPr/>
                </a:tc>
                <a:tc>
                  <a:txBody>
                    <a:bodyPr lIns="0" rIns="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600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14</a:t>
                      </a:r>
                      <a:endParaRPr/>
                    </a:p>
                  </a:txBody>
                  <a:tcPr/>
                </a:tc>
                <a:tc>
                  <a:txBody>
                    <a:bodyPr lIns="0" rIns="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600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endParaRPr/>
                    </a:p>
                  </a:txBody>
                  <a:tcPr/>
                </a:tc>
                <a:tc>
                  <a:txBody>
                    <a:bodyPr lIns="0" rIns="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600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6514,8</a:t>
                      </a:r>
                      <a:endParaRPr/>
                    </a:p>
                  </a:txBody>
                  <a:tcPr/>
                </a:tc>
                <a:tc>
                  <a:txBody>
                    <a:bodyPr lIns="0" rIns="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600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98,2</a:t>
                      </a:r>
                      <a:endParaRPr/>
                    </a:p>
                  </a:txBody>
                  <a:tcPr/>
                </a:tc>
                <a:tc>
                  <a:txBody>
                    <a:bodyPr lIns="0" rIns="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600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endParaRPr/>
                    </a:p>
                  </a:txBody>
                  <a:tcPr/>
                </a:tc>
                <a:tc>
                  <a:txBody>
                    <a:bodyPr lIns="0" rIns="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600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endParaRPr/>
                    </a:p>
                  </a:txBody>
                  <a:tcPr/>
                </a:tc>
                <a:tc>
                  <a:txBody>
                    <a:bodyPr lIns="0" rIns="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600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39363</a:t>
                      </a:r>
                      <a:endParaRPr/>
                    </a:p>
                  </a:txBody>
                  <a:tcPr/>
                </a:tc>
                <a:tc>
                  <a:txBody>
                    <a:bodyPr lIns="0" rIns="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600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165,8</a:t>
                      </a:r>
                      <a:endParaRPr/>
                    </a:p>
                  </a:txBody>
                  <a:tcPr/>
                </a:tc>
              </a:tr>
              <a:tr h="451800">
                <a:tc>
                  <a:txBody>
                    <a:bodyPr lIns="0" rIns="0" tIns="0" bIns="0"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Артистический персонал</a:t>
                      </a:r>
                      <a:endParaRPr/>
                    </a:p>
                  </a:txBody>
                  <a:tcPr/>
                </a:tc>
                <a:tc>
                  <a:txBody>
                    <a:bodyPr lIns="0" rIns="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600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endParaRPr/>
                    </a:p>
                  </a:txBody>
                  <a:tcPr/>
                </a:tc>
                <a:tc>
                  <a:txBody>
                    <a:bodyPr lIns="0" rIns="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600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endParaRPr/>
                    </a:p>
                  </a:txBody>
                  <a:tcPr/>
                </a:tc>
                <a:tc>
                  <a:txBody>
                    <a:bodyPr lIns="0" rIns="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600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endParaRPr/>
                    </a:p>
                  </a:txBody>
                  <a:tcPr/>
                </a:tc>
                <a:tc>
                  <a:txBody>
                    <a:bodyPr lIns="0" rIns="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600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endParaRPr/>
                    </a:p>
                  </a:txBody>
                  <a:tcPr/>
                </a:tc>
                <a:tc>
                  <a:txBody>
                    <a:bodyPr lIns="0" rIns="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600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endParaRPr/>
                    </a:p>
                  </a:txBody>
                  <a:tcPr/>
                </a:tc>
                <a:tc>
                  <a:txBody>
                    <a:bodyPr lIns="0" rIns="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600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endParaRPr/>
                    </a:p>
                  </a:txBody>
                  <a:tcPr/>
                </a:tc>
                <a:tc>
                  <a:txBody>
                    <a:bodyPr lIns="0" rIns="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600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endParaRPr/>
                    </a:p>
                  </a:txBody>
                  <a:tcPr/>
                </a:tc>
                <a:tc>
                  <a:txBody>
                    <a:bodyPr lIns="0" rIns="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600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endParaRPr/>
                    </a:p>
                  </a:txBody>
                  <a:tcPr/>
                </a:tc>
              </a:tr>
              <a:tr h="451800">
                <a:tc>
                  <a:txBody>
                    <a:bodyPr lIns="0" rIns="0" tIns="0" bIns="0"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Художественный персонал </a:t>
                      </a:r>
                      <a:endParaRPr/>
                    </a:p>
                  </a:txBody>
                  <a:tcPr/>
                </a:tc>
                <a:tc>
                  <a:txBody>
                    <a:bodyPr lIns="0" rIns="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600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8,3</a:t>
                      </a:r>
                      <a:endParaRPr/>
                    </a:p>
                  </a:txBody>
                  <a:tcPr/>
                </a:tc>
                <a:tc>
                  <a:txBody>
                    <a:bodyPr lIns="0" rIns="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600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1,3</a:t>
                      </a:r>
                      <a:endParaRPr/>
                    </a:p>
                  </a:txBody>
                  <a:tcPr/>
                </a:tc>
                <a:tc>
                  <a:txBody>
                    <a:bodyPr lIns="0" rIns="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600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1893,1</a:t>
                      </a:r>
                      <a:endParaRPr/>
                    </a:p>
                  </a:txBody>
                  <a:tcPr/>
                </a:tc>
                <a:tc>
                  <a:txBody>
                    <a:bodyPr lIns="0" rIns="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600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35,4</a:t>
                      </a:r>
                      <a:endParaRPr/>
                    </a:p>
                  </a:txBody>
                  <a:tcPr/>
                </a:tc>
                <a:tc>
                  <a:txBody>
                    <a:bodyPr lIns="0" rIns="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600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166,1</a:t>
                      </a:r>
                      <a:endParaRPr/>
                    </a:p>
                  </a:txBody>
                  <a:tcPr/>
                </a:tc>
                <a:tc>
                  <a:txBody>
                    <a:bodyPr lIns="0" rIns="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600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endParaRPr/>
                    </a:p>
                  </a:txBody>
                  <a:tcPr/>
                </a:tc>
                <a:tc>
                  <a:txBody>
                    <a:bodyPr lIns="0" rIns="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600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19362</a:t>
                      </a:r>
                      <a:endParaRPr/>
                    </a:p>
                  </a:txBody>
                  <a:tcPr/>
                </a:tc>
                <a:tc>
                  <a:txBody>
                    <a:bodyPr lIns="0" rIns="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600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81,6</a:t>
                      </a:r>
                      <a:endParaRPr/>
                    </a:p>
                  </a:txBody>
                  <a:tcPr/>
                </a:tc>
              </a:tr>
              <a:tr h="226080">
                <a:tc>
                  <a:txBody>
                    <a:bodyPr lIns="0" rIns="0" tIns="0" bIns="0"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Специалисты </a:t>
                      </a:r>
                      <a:endParaRPr/>
                    </a:p>
                  </a:txBody>
                  <a:tcPr/>
                </a:tc>
                <a:tc>
                  <a:txBody>
                    <a:bodyPr lIns="0" rIns="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600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156,2</a:t>
                      </a:r>
                      <a:endParaRPr/>
                    </a:p>
                  </a:txBody>
                  <a:tcPr/>
                </a:tc>
                <a:tc>
                  <a:txBody>
                    <a:bodyPr lIns="0" rIns="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600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26,7</a:t>
                      </a:r>
                      <a:endParaRPr/>
                    </a:p>
                  </a:txBody>
                  <a:tcPr/>
                </a:tc>
                <a:tc>
                  <a:txBody>
                    <a:bodyPr lIns="0" rIns="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600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33836,3</a:t>
                      </a:r>
                      <a:endParaRPr/>
                    </a:p>
                  </a:txBody>
                  <a:tcPr/>
                </a:tc>
                <a:tc>
                  <a:txBody>
                    <a:bodyPr lIns="0" rIns="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600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439,3</a:t>
                      </a:r>
                      <a:endParaRPr/>
                    </a:p>
                  </a:txBody>
                  <a:tcPr/>
                </a:tc>
                <a:tc>
                  <a:txBody>
                    <a:bodyPr lIns="0" rIns="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600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2942,5</a:t>
                      </a:r>
                      <a:endParaRPr/>
                    </a:p>
                  </a:txBody>
                  <a:tcPr/>
                </a:tc>
                <a:tc>
                  <a:txBody>
                    <a:bodyPr lIns="0" rIns="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600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10,9</a:t>
                      </a:r>
                      <a:endParaRPr/>
                    </a:p>
                  </a:txBody>
                  <a:tcPr/>
                </a:tc>
                <a:tc>
                  <a:txBody>
                    <a:bodyPr lIns="0" rIns="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600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18286</a:t>
                      </a:r>
                      <a:endParaRPr/>
                    </a:p>
                  </a:txBody>
                  <a:tcPr/>
                </a:tc>
                <a:tc>
                  <a:txBody>
                    <a:bodyPr lIns="0" rIns="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600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77</a:t>
                      </a:r>
                      <a:endParaRPr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6" name="CustomShape 2"/>
          <p:cNvSpPr/>
          <p:nvPr/>
        </p:nvSpPr>
        <p:spPr>
          <a:xfrm>
            <a:off x="285120" y="253080"/>
            <a:ext cx="11584800" cy="1309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lang="ru-RU" sz="2000" strike="noStrike">
                <a:solidFill>
                  <a:srgbClr val="ffffff"/>
                </a:solidFill>
                <a:latin typeface="Century Gothic"/>
              </a:rPr>
              <a:t>СВЕДЕНИЯ О ЧИСЛЕННОСТИ И ОПЛАТЕ ТРУДА РАБОТНИКОВ СФЕРЫ КУЛЬТУРЫ ПО КАТЕГОРИЯМ ПЕРСОНАЛА В ОРГАНИЗАЦИЯХ БЕЛОКАЛИТВИНСКОГО РАЙОНА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ru-RU" sz="2000" strike="noStrike">
                <a:solidFill>
                  <a:srgbClr val="ffffff"/>
                </a:solidFill>
                <a:latin typeface="Century Gothic"/>
              </a:rPr>
              <a:t> </a:t>
            </a:r>
            <a:r>
              <a:rPr b="1" lang="ru-RU" sz="2000" strike="noStrike">
                <a:solidFill>
                  <a:srgbClr val="ff0000"/>
                </a:solidFill>
                <a:latin typeface="Century Gothic"/>
              </a:rPr>
              <a:t>ЗА 2014 ГОД</a:t>
            </a:r>
            <a:endParaRPr/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CustomShape 1"/>
          <p:cNvSpPr/>
          <p:nvPr/>
        </p:nvSpPr>
        <p:spPr>
          <a:xfrm>
            <a:off x="131760" y="108000"/>
            <a:ext cx="12002040" cy="852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50000"/>
              </a:lnSpc>
            </a:pPr>
            <a:r>
              <a:rPr b="1" lang="ru-RU" sz="2000" strike="noStrike">
                <a:solidFill>
                  <a:srgbClr val="000000"/>
                </a:solidFill>
                <a:latin typeface="Times New Roman"/>
                <a:ea typeface="Times New Roman"/>
              </a:rPr>
              <a:t>Программа поэтапного совершенствования системы оплаты труда в муниципальных учреждениях</a:t>
            </a:r>
            <a:endParaRPr/>
          </a:p>
          <a:p>
            <a:pPr algn="ctr">
              <a:lnSpc>
                <a:spcPct val="150000"/>
              </a:lnSpc>
            </a:pPr>
            <a:r>
              <a:rPr b="1" lang="ru-RU" sz="2000" strike="noStrike">
                <a:solidFill>
                  <a:srgbClr val="000000"/>
                </a:solidFill>
                <a:latin typeface="Times New Roman"/>
                <a:ea typeface="Times New Roman"/>
              </a:rPr>
              <a:t>Белокалитвинского района на 2013 - 2018 годы</a:t>
            </a:r>
            <a:endParaRPr/>
          </a:p>
        </p:txBody>
      </p:sp>
      <p:graphicFrame>
        <p:nvGraphicFramePr>
          <p:cNvPr id="97" name="Object 2"/>
          <p:cNvGraphicFramePr/>
          <p:nvPr/>
        </p:nvGraphicFramePr>
        <p:xfrm>
          <a:off x="426960" y="1408680"/>
          <a:ext cx="11253960" cy="5058360"/>
        </p:xfrm>
        <a:graphic>
          <a:graphicData uri="http://schemas.openxmlformats.org/presentationml/2006/ole">
            <p:oleObj name="Document" r:id="rId1" spid="">
              <p:embed/>
              <p:pic>
                <p:nvPicPr>
                  <p:cNvPr id="98" name="Объект 33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26960" y="1408680"/>
                    <a:ext cx="11253960" cy="5058360"/>
                  </a:xfrm>
                  <a:prstGeom prst="rect">
                    <a:avLst/>
                  </a:prstGeom>
                  <a:ln>
                    <a:noFill/>
                  </a:ln>
                </p:spPr>
              </p:pic>
            </p:oleObj>
          </a:graphicData>
        </a:graphic>
      </p:graphicFrame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Рисунок 8" descr=""/>
          <p:cNvPicPr/>
          <p:nvPr/>
        </p:nvPicPr>
        <p:blipFill>
          <a:blip r:embed="rId1"/>
          <a:stretch/>
        </p:blipFill>
        <p:spPr>
          <a:xfrm>
            <a:off x="255240" y="196920"/>
            <a:ext cx="11672640" cy="654192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Shape 1"/>
          <p:cNvSpPr txBox="1"/>
          <p:nvPr/>
        </p:nvSpPr>
        <p:spPr>
          <a:xfrm>
            <a:off x="214200" y="181080"/>
            <a:ext cx="11787840" cy="652392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  <a:buSzPct val="80000"/>
              <a:buFont typeface="Wingdings 3" charset="2"/>
              <a:buChar char=""/>
            </a:pPr>
            <a:r>
              <a:rPr b="1" lang="en-US" sz="2400" strike="noStrike">
                <a:solidFill>
                  <a:srgbClr val="000000"/>
                </a:solidFill>
                <a:latin typeface="Times New Roman"/>
              </a:rPr>
              <a:t>Утверждены целевые показатели эффективности деятельности </a:t>
            </a:r>
            <a:endParaRPr/>
          </a:p>
          <a:p>
            <a:pPr algn="ctr">
              <a:lnSpc>
                <a:spcPct val="100000"/>
              </a:lnSpc>
              <a:buSzPct val="80000"/>
              <a:buFont typeface="Wingdings 3" charset="2"/>
              <a:buChar char=""/>
            </a:pPr>
            <a:r>
              <a:rPr b="1" lang="en-US" sz="2200" strike="noStrike">
                <a:solidFill>
                  <a:srgbClr val="000000"/>
                </a:solidFill>
                <a:latin typeface="Times New Roman"/>
              </a:rPr>
              <a:t>муниципальных учреждений Белокалитвинского района</a:t>
            </a:r>
            <a:endParaRPr/>
          </a:p>
          <a:p>
            <a:pPr>
              <a:lnSpc>
                <a:spcPct val="100000"/>
              </a:lnSpc>
              <a:buSzPct val="80000"/>
              <a:buFont typeface="Wingdings 3" charset="2"/>
              <a:buChar char=""/>
            </a:pPr>
            <a:r>
              <a:rPr b="1" lang="en-US" sz="2400" strike="noStrike" u="sng">
                <a:solidFill>
                  <a:srgbClr val="ff0000"/>
                </a:solidFill>
                <a:latin typeface="Times New Roman"/>
              </a:rPr>
              <a:t>Учреждения социального обслуживания Белокалитвинского района</a:t>
            </a:r>
            <a:endParaRPr/>
          </a:p>
          <a:p>
            <a:pPr algn="just">
              <a:lnSpc>
                <a:spcPct val="100000"/>
              </a:lnSpc>
              <a:buSzPct val="80000"/>
              <a:buFont typeface="Wingdings 3" charset="2"/>
              <a:buChar char=""/>
            </a:pPr>
            <a:r>
              <a:rPr lang="en-US" sz="2400" strike="noStrike">
                <a:solidFill>
                  <a:srgbClr val="ff0000"/>
                </a:solidFill>
                <a:latin typeface="Times New Roman"/>
              </a:rPr>
              <a:t>- Постановление Администрации Белокалитвинского района от 29.04.2013 № 638 «Об утверждении Плана мероприятий («дорожной карты») «Повышение эффективности и качества услуг в сфере социального обслуживания населения Белокалитвинского района (2013-2018 годы)».</a:t>
            </a:r>
            <a:endParaRPr/>
          </a:p>
          <a:p>
            <a:pPr algn="just">
              <a:lnSpc>
                <a:spcPct val="100000"/>
              </a:lnSpc>
              <a:buSzPct val="80000"/>
              <a:buFont typeface="Wingdings 3" charset="2"/>
              <a:buChar char=""/>
            </a:pPr>
            <a:r>
              <a:rPr lang="en-US" sz="2400" strike="noStrike">
                <a:solidFill>
                  <a:srgbClr val="ff0000"/>
                </a:solidFill>
                <a:latin typeface="Times New Roman"/>
              </a:rPr>
              <a:t>- Постановление Администрации Белокалитвинского района от 15.09.2014 № 1653 «О внесении изменений в постановление Администрации Белокалитвинского района от 29.04.2013 № 638».</a:t>
            </a:r>
            <a:endParaRPr/>
          </a:p>
          <a:p>
            <a:pPr>
              <a:lnSpc>
                <a:spcPct val="100000"/>
              </a:lnSpc>
              <a:buSzPct val="80000"/>
              <a:buFont typeface="Wingdings 3" charset="2"/>
              <a:buChar char=""/>
            </a:pPr>
            <a:r>
              <a:rPr b="1" lang="en-US" sz="2400" strike="noStrike" u="sng">
                <a:solidFill>
                  <a:srgbClr val="ff0000"/>
                </a:solidFill>
                <a:latin typeface="Times New Roman"/>
              </a:rPr>
              <a:t>Учреждения  здравоохранения  Белокалитвинского района</a:t>
            </a:r>
            <a:endParaRPr/>
          </a:p>
          <a:p>
            <a:pPr algn="just">
              <a:lnSpc>
                <a:spcPct val="100000"/>
              </a:lnSpc>
              <a:buSzPct val="80000"/>
              <a:buFont typeface="Wingdings 3" charset="2"/>
              <a:buChar char=""/>
            </a:pPr>
            <a:r>
              <a:rPr lang="en-US" sz="2400" strike="noStrike">
                <a:solidFill>
                  <a:srgbClr val="000000"/>
                </a:solidFill>
                <a:latin typeface="Times New Roman"/>
              </a:rPr>
              <a:t>- </a:t>
            </a:r>
            <a:r>
              <a:rPr lang="en-US" sz="2400" strike="noStrike">
                <a:solidFill>
                  <a:srgbClr val="ff0000"/>
                </a:solidFill>
                <a:latin typeface="Times New Roman"/>
              </a:rPr>
              <a:t>Постановление Администрации Белокалитвинского района от 13.05.2013 № 668 Об утверждении Плана мероприятий («дорожной карты») «Изменения в отраслях социальной сферы, направленные на повышение эффективности здравоохранения в Белокалитвинского районе».</a:t>
            </a:r>
            <a:endParaRPr/>
          </a:p>
          <a:p>
            <a:pPr algn="just">
              <a:lnSpc>
                <a:spcPct val="100000"/>
              </a:lnSpc>
              <a:buSzPct val="80000"/>
              <a:buFont typeface="Wingdings 3" charset="2"/>
              <a:buChar char=""/>
            </a:pPr>
            <a:r>
              <a:rPr lang="en-US" sz="2400" strike="noStrike">
                <a:solidFill>
                  <a:srgbClr val="ff0000"/>
                </a:solidFill>
                <a:latin typeface="Times New Roman"/>
              </a:rPr>
              <a:t>- Постановление Администрации Белокалитвинского района от 04.08.2014 № 1328 «О внесении изменений в Постановление Администрации Белокалитвинского района от 13.05.2013 № 668».</a:t>
            </a:r>
            <a:endParaRPr/>
          </a:p>
          <a:p>
            <a:pPr>
              <a:lnSpc>
                <a:spcPct val="100000"/>
              </a:lnSpc>
              <a:buSzPct val="80000"/>
              <a:buFont typeface="Wingdings 3" charset="2"/>
              <a:buChar char=""/>
            </a:pPr>
            <a:r>
              <a:rPr b="1" lang="en-US" sz="2400" strike="noStrike">
                <a:solidFill>
                  <a:srgbClr val="ff0000"/>
                </a:solidFill>
                <a:latin typeface="Times New Roman"/>
              </a:rPr>
              <a:t>Учреждения образования Белокалитвинского района</a:t>
            </a:r>
            <a:endParaRPr/>
          </a:p>
          <a:p>
            <a:pPr algn="just">
              <a:lnSpc>
                <a:spcPct val="100000"/>
              </a:lnSpc>
              <a:buSzPct val="80000"/>
              <a:buFont typeface="Wingdings 3" charset="2"/>
              <a:buChar char=""/>
            </a:pPr>
            <a:r>
              <a:rPr lang="en-US" sz="2400" strike="noStrike">
                <a:solidFill>
                  <a:srgbClr val="ff0000"/>
                </a:solidFill>
                <a:latin typeface="Times New Roman"/>
              </a:rPr>
              <a:t>- Постановление Администрации Белокалитвинского района от 30.05.2013 № 799 «Об утверждении плана мероприятий («дорожной карты») «Изменения в отрасли образования, направленные на повышение эффективности образования в  Белокалитвинском районе».</a:t>
            </a:r>
            <a:endParaRPr/>
          </a:p>
          <a:p>
            <a:pPr algn="just">
              <a:lnSpc>
                <a:spcPct val="100000"/>
              </a:lnSpc>
              <a:buSzPct val="80000"/>
              <a:buFont typeface="Wingdings 3" charset="2"/>
              <a:buChar char=""/>
            </a:pPr>
            <a:r>
              <a:rPr lang="en-US" sz="2400" strike="noStrike">
                <a:solidFill>
                  <a:srgbClr val="ff0000"/>
                </a:solidFill>
                <a:latin typeface="Times New Roman"/>
              </a:rPr>
              <a:t>- Постановление Администрации Белокалитвинского района от 09.12.2013 № 2180 «О внесении изменений в постановление Администрации Белокалитвинского района от 30.05.2013 № 799».</a:t>
            </a:r>
            <a:endParaRPr/>
          </a:p>
          <a:p>
            <a:pPr algn="just">
              <a:lnSpc>
                <a:spcPct val="100000"/>
              </a:lnSpc>
              <a:buSzPct val="80000"/>
              <a:buFont typeface="Wingdings 3" charset="2"/>
              <a:buChar char=""/>
            </a:pPr>
            <a:r>
              <a:rPr lang="en-US" sz="2400" strike="noStrike">
                <a:solidFill>
                  <a:srgbClr val="ff0000"/>
                </a:solidFill>
                <a:latin typeface="Times New Roman"/>
              </a:rPr>
              <a:t>- Постановление Администрации Белокалитвинского района от 17.02.2014 № 189  «О внесении изменений в постановление Администрации Белокалитвинского района от 30.05.2013 № 799».</a:t>
            </a:r>
            <a:endParaRPr/>
          </a:p>
          <a:p>
            <a:pPr algn="just">
              <a:lnSpc>
                <a:spcPct val="100000"/>
              </a:lnSpc>
              <a:buSzPct val="80000"/>
              <a:buFont typeface="Wingdings 3" charset="2"/>
              <a:buChar char=""/>
            </a:pPr>
            <a:r>
              <a:rPr lang="en-US" sz="2400" strike="noStrike">
                <a:solidFill>
                  <a:srgbClr val="ff0000"/>
                </a:solidFill>
                <a:latin typeface="Times New Roman"/>
              </a:rPr>
              <a:t>Постановление Администрации Белокалитвинского района от 29.12.2014 № 2489 «Об утверждении плана мероприятий («дорожной карты») «Изменения в отрасли образования, направленные на повышение эффективности образования в  Белокалитвинском районе». </a:t>
            </a:r>
            <a:endParaRPr/>
          </a:p>
          <a:p>
            <a:pPr algn="just">
              <a:lnSpc>
                <a:spcPct val="100000"/>
              </a:lnSpc>
              <a:buSzPct val="80000"/>
              <a:buFont typeface="Wingdings 3" charset="2"/>
              <a:buChar char=""/>
            </a:pPr>
            <a:r>
              <a:rPr b="1" lang="en-US" sz="2400" strike="noStrike" u="sng">
                <a:solidFill>
                  <a:srgbClr val="ff0000"/>
                </a:solidFill>
                <a:latin typeface="Times New Roman"/>
              </a:rPr>
              <a:t>Учреждения культуры Белокалитвинского района</a:t>
            </a:r>
            <a:endParaRPr/>
          </a:p>
          <a:p>
            <a:pPr algn="just">
              <a:lnSpc>
                <a:spcPct val="100000"/>
              </a:lnSpc>
              <a:buSzPct val="80000"/>
              <a:buFont typeface="Wingdings 3" charset="2"/>
              <a:buChar char=""/>
            </a:pPr>
            <a:r>
              <a:rPr lang="en-US" sz="2400" strike="noStrike">
                <a:solidFill>
                  <a:srgbClr val="ff0000"/>
                </a:solidFill>
                <a:latin typeface="Times New Roman"/>
              </a:rPr>
              <a:t>- Постановление Администрации Белокалитвинского района от 24.04.2013 № 613 Об утверждении Плана мероприятий («дорожной карты»), направленных на повышение эффективности и качества услуг в сфере культуры Белокалитвинского района» </a:t>
            </a:r>
            <a:endParaRPr/>
          </a:p>
          <a:p>
            <a:pPr algn="just">
              <a:lnSpc>
                <a:spcPct val="100000"/>
              </a:lnSpc>
              <a:buSzPct val="80000"/>
              <a:buFont typeface="Wingdings 3" charset="2"/>
              <a:buChar char=""/>
            </a:pPr>
            <a:r>
              <a:rPr lang="en-US" sz="2400" strike="noStrike">
                <a:solidFill>
                  <a:srgbClr val="ff0000"/>
                </a:solidFill>
                <a:latin typeface="Times New Roman"/>
              </a:rPr>
              <a:t>Постановление Администрации Белокалитвинского района от 13.08.2014 № 1377 О внесении изменений в постановление Администрации Белокалитвинского района от 24.04.2013 № 613</a:t>
            </a:r>
            <a:endParaRPr/>
          </a:p>
          <a:p>
            <a:pPr algn="just">
              <a:lnSpc>
                <a:spcPct val="100000"/>
              </a:lnSpc>
              <a:buSzPct val="80000"/>
              <a:buFont typeface="Wingdings 3" charset="2"/>
              <a:buChar char=""/>
            </a:pPr>
            <a:r>
              <a:rPr lang="en-US" sz="2400" strike="noStrike">
                <a:solidFill>
                  <a:srgbClr val="ff0000"/>
                </a:solidFill>
                <a:latin typeface="Times New Roman"/>
              </a:rPr>
              <a:t>Постановление Администрации Белокалитвинского района от 14.11.2014 № 2172 О внесении изменений в постановление Администрации Белокалитвинского района от 24.04.2013 № 613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Объект 3" descr=""/>
          <p:cNvPicPr/>
          <p:nvPr/>
        </p:nvPicPr>
        <p:blipFill>
          <a:blip r:embed="rId1"/>
          <a:stretch/>
        </p:blipFill>
        <p:spPr>
          <a:xfrm>
            <a:off x="582120" y="395280"/>
            <a:ext cx="10968120" cy="618840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" name="Диаграмма 2"/>
          <p:cNvGraphicFramePr/>
          <p:nvPr/>
        </p:nvGraphicFramePr>
        <p:xfrm>
          <a:off x="288000" y="1656000"/>
          <a:ext cx="11777760" cy="531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103" name="CustomShape 1"/>
          <p:cNvSpPr/>
          <p:nvPr/>
        </p:nvSpPr>
        <p:spPr>
          <a:xfrm>
            <a:off x="0" y="0"/>
            <a:ext cx="1219176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ru-RU" strike="noStrike">
                <a:solidFill>
                  <a:srgbClr val="ffffff"/>
                </a:solidFill>
                <a:latin typeface="Century Gothic"/>
              </a:rPr>
              <a:t>Задача: Недопущение снижения соотношения заработной платы работников учреждений социальной сферы к средней заработной плате по Ростовской области </a:t>
            </a:r>
            <a:endParaRPr/>
          </a:p>
        </p:txBody>
      </p:sp>
      <p:sp>
        <p:nvSpPr>
          <p:cNvPr id="104" name="CustomShape 2"/>
          <p:cNvSpPr/>
          <p:nvPr/>
        </p:nvSpPr>
        <p:spPr>
          <a:xfrm>
            <a:off x="0" y="663840"/>
            <a:ext cx="1219176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ru-RU" strike="noStrike">
                <a:solidFill>
                  <a:srgbClr val="ffffff"/>
                </a:solidFill>
                <a:latin typeface="Century Gothic"/>
              </a:rPr>
              <a:t>Соотношение средней заработной платы по отраслям социальной сферы  к средней заработной плате по Ростовской области (в процентах)</a:t>
            </a:r>
            <a:endParaRPr/>
          </a:p>
        </p:txBody>
      </p:sp>
    </p:spTree>
  </p:cSld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5" name="Диаграмма 2"/>
          <p:cNvGraphicFramePr/>
          <p:nvPr/>
        </p:nvGraphicFramePr>
        <p:xfrm>
          <a:off x="0" y="830880"/>
          <a:ext cx="8679600" cy="60267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106" name="CustomShape 1"/>
          <p:cNvSpPr/>
          <p:nvPr/>
        </p:nvSpPr>
        <p:spPr>
          <a:xfrm>
            <a:off x="0" y="0"/>
            <a:ext cx="12191760" cy="1186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ru-RU" sz="2400" strike="noStrike">
                <a:solidFill>
                  <a:srgbClr val="ffffff"/>
                </a:solidFill>
                <a:latin typeface="Century Gothic"/>
              </a:rPr>
              <a:t> </a:t>
            </a:r>
            <a:r>
              <a:rPr lang="ru-RU" sz="2400" strike="noStrike">
                <a:solidFill>
                  <a:srgbClr val="ffffff"/>
                </a:solidFill>
                <a:latin typeface="Century Gothic"/>
              </a:rPr>
              <a:t>Динамика среднемесячной заработной платы работников муниципальных учреждений в разрезе отраслей социальной сферы (в рублях)</a:t>
            </a:r>
            <a:endParaRPr/>
          </a:p>
        </p:txBody>
      </p:sp>
    </p:spTree>
  </p:cSld>
  <p:timing>
    <p:tnLst>
      <p:par>
        <p:cTn id="13" dur="indefinite" restart="never" nodeType="tmRoot">
          <p:childTnLst>
            <p:seq>
              <p:cTn id="1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CustomShape 1"/>
          <p:cNvSpPr/>
          <p:nvPr/>
        </p:nvSpPr>
        <p:spPr>
          <a:xfrm>
            <a:off x="559440" y="253440"/>
            <a:ext cx="10986120" cy="1553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ru-RU" sz="2400" strike="noStrike">
                <a:solidFill>
                  <a:srgbClr val="ffffff"/>
                </a:solidFill>
                <a:latin typeface="Century Gothic"/>
              </a:rPr>
              <a:t>Ведомственный мониторинг выполнения целевых показателей  соотношения средней заработной платы педагогических работников образовательных учреждений к средней заработной плате по Ростовской области (в процентах)</a:t>
            </a:r>
            <a:endParaRPr/>
          </a:p>
        </p:txBody>
      </p:sp>
      <p:sp>
        <p:nvSpPr>
          <p:cNvPr id="108" name="CustomShape 2"/>
          <p:cNvSpPr/>
          <p:nvPr/>
        </p:nvSpPr>
        <p:spPr>
          <a:xfrm>
            <a:off x="1337040" y="3003840"/>
            <a:ext cx="2504520" cy="1670400"/>
          </a:xfrm>
          <a:prstGeom prst="rect">
            <a:avLst/>
          </a:prstGeom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ln>
            <a:solidFill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/>
          <a:fillRef idx="0"/>
          <a:effectRef idx="0"/>
          <a:fontRef idx="minor"/>
        </p:style>
        <p:txBody>
          <a:bodyPr lIns="400680" rIns="277200" tIns="277200" bIns="277200" anchor="ctr"/>
          <a:p>
            <a:pPr>
              <a:lnSpc>
                <a:spcPct val="90000"/>
              </a:lnSpc>
            </a:pPr>
            <a:r>
              <a:rPr lang="ru-RU" sz="3900" strike="noStrike">
                <a:solidFill>
                  <a:srgbClr val="ffffff"/>
                </a:solidFill>
                <a:latin typeface="Century Gothic"/>
              </a:rPr>
              <a:t>2013 – 107,6</a:t>
            </a:r>
            <a:endParaRPr/>
          </a:p>
        </p:txBody>
      </p:sp>
      <p:sp>
        <p:nvSpPr>
          <p:cNvPr id="109" name="CustomShape 3"/>
          <p:cNvSpPr/>
          <p:nvPr/>
        </p:nvSpPr>
        <p:spPr>
          <a:xfrm>
            <a:off x="1337040" y="4674600"/>
            <a:ext cx="2504520" cy="1670400"/>
          </a:xfrm>
          <a:prstGeom prst="rect">
            <a:avLst/>
          </a:prstGeom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ln>
            <a:solidFill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/>
          <a:fillRef idx="0"/>
          <a:effectRef idx="0"/>
          <a:fontRef idx="minor"/>
        </p:style>
        <p:txBody>
          <a:bodyPr lIns="400680" rIns="277200" tIns="277200" bIns="277200" anchor="ctr"/>
          <a:p>
            <a:pPr>
              <a:lnSpc>
                <a:spcPct val="90000"/>
              </a:lnSpc>
            </a:pPr>
            <a:r>
              <a:rPr lang="ru-RU" sz="3900" strike="noStrike">
                <a:solidFill>
                  <a:srgbClr val="ffffff"/>
                </a:solidFill>
                <a:latin typeface="Century Gothic"/>
              </a:rPr>
              <a:t>2014 - 102,9</a:t>
            </a:r>
            <a:endParaRPr/>
          </a:p>
        </p:txBody>
      </p:sp>
      <p:sp>
        <p:nvSpPr>
          <p:cNvPr id="110" name="CustomShape 4"/>
          <p:cNvSpPr/>
          <p:nvPr/>
        </p:nvSpPr>
        <p:spPr>
          <a:xfrm>
            <a:off x="1080" y="2336040"/>
            <a:ext cx="1669320" cy="1669320"/>
          </a:xfrm>
          <a:prstGeom prst="ellipse">
            <a:avLst/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90000"/>
              </a:lnSpc>
            </a:pPr>
            <a:r>
              <a:rPr lang="ru-RU" sz="1600" strike="noStrike">
                <a:solidFill>
                  <a:srgbClr val="ffffff"/>
                </a:solidFill>
                <a:latin typeface="Times New Roman"/>
              </a:rPr>
              <a:t>Общее образование</a:t>
            </a:r>
            <a:endParaRPr/>
          </a:p>
        </p:txBody>
      </p:sp>
      <p:sp>
        <p:nvSpPr>
          <p:cNvPr id="111" name="CustomShape 5"/>
          <p:cNvSpPr/>
          <p:nvPr/>
        </p:nvSpPr>
        <p:spPr>
          <a:xfrm>
            <a:off x="5511600" y="3003840"/>
            <a:ext cx="2504520" cy="1670400"/>
          </a:xfrm>
          <a:prstGeom prst="rect">
            <a:avLst/>
          </a:prstGeom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ln>
            <a:solidFill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/>
          <a:fillRef idx="0"/>
          <a:effectRef idx="0"/>
          <a:fontRef idx="minor"/>
        </p:style>
        <p:txBody>
          <a:bodyPr lIns="400680" rIns="277200" tIns="277200" bIns="277200" anchor="ctr"/>
          <a:p>
            <a:pPr>
              <a:lnSpc>
                <a:spcPct val="90000"/>
              </a:lnSpc>
            </a:pPr>
            <a:r>
              <a:rPr lang="ru-RU" sz="3900" strike="noStrike">
                <a:solidFill>
                  <a:srgbClr val="ffffff"/>
                </a:solidFill>
                <a:latin typeface="Century Gothic"/>
              </a:rPr>
              <a:t>2013 – 108,8</a:t>
            </a:r>
            <a:endParaRPr/>
          </a:p>
        </p:txBody>
      </p:sp>
      <p:sp>
        <p:nvSpPr>
          <p:cNvPr id="112" name="CustomShape 6"/>
          <p:cNvSpPr/>
          <p:nvPr/>
        </p:nvSpPr>
        <p:spPr>
          <a:xfrm>
            <a:off x="5511600" y="4674600"/>
            <a:ext cx="2504520" cy="1670400"/>
          </a:xfrm>
          <a:prstGeom prst="rect">
            <a:avLst/>
          </a:prstGeom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ln>
            <a:solidFill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/>
          <a:fillRef idx="0"/>
          <a:effectRef idx="0"/>
          <a:fontRef idx="minor"/>
        </p:style>
        <p:txBody>
          <a:bodyPr lIns="400680" rIns="277200" tIns="277200" bIns="277200" anchor="ctr"/>
          <a:p>
            <a:pPr>
              <a:lnSpc>
                <a:spcPct val="90000"/>
              </a:lnSpc>
            </a:pPr>
            <a:r>
              <a:rPr lang="ru-RU" sz="3900" strike="noStrike">
                <a:solidFill>
                  <a:srgbClr val="ffffff"/>
                </a:solidFill>
                <a:latin typeface="Century Gothic"/>
              </a:rPr>
              <a:t>2014 – 97,0</a:t>
            </a:r>
            <a:endParaRPr/>
          </a:p>
        </p:txBody>
      </p:sp>
      <p:sp>
        <p:nvSpPr>
          <p:cNvPr id="113" name="CustomShape 7"/>
          <p:cNvSpPr/>
          <p:nvPr/>
        </p:nvSpPr>
        <p:spPr>
          <a:xfrm>
            <a:off x="4175640" y="2336040"/>
            <a:ext cx="1669320" cy="1669320"/>
          </a:xfrm>
          <a:prstGeom prst="ellipse">
            <a:avLst/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90000"/>
              </a:lnSpc>
            </a:pPr>
            <a:r>
              <a:rPr lang="ru-RU" sz="1600" strike="noStrike">
                <a:solidFill>
                  <a:srgbClr val="ffffff"/>
                </a:solidFill>
                <a:latin typeface="Times New Roman"/>
              </a:rPr>
              <a:t>Дошкольное образование</a:t>
            </a:r>
            <a:endParaRPr/>
          </a:p>
        </p:txBody>
      </p:sp>
      <p:sp>
        <p:nvSpPr>
          <p:cNvPr id="114" name="CustomShape 8"/>
          <p:cNvSpPr/>
          <p:nvPr/>
        </p:nvSpPr>
        <p:spPr>
          <a:xfrm>
            <a:off x="9686160" y="3003840"/>
            <a:ext cx="2504520" cy="1670400"/>
          </a:xfrm>
          <a:prstGeom prst="rect">
            <a:avLst/>
          </a:prstGeom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ln>
            <a:solidFill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/>
          <a:fillRef idx="0"/>
          <a:effectRef idx="0"/>
          <a:fontRef idx="minor"/>
        </p:style>
        <p:txBody>
          <a:bodyPr lIns="400680" rIns="277200" tIns="277200" bIns="277200" anchor="ctr"/>
          <a:p>
            <a:pPr>
              <a:lnSpc>
                <a:spcPct val="90000"/>
              </a:lnSpc>
            </a:pPr>
            <a:r>
              <a:rPr lang="ru-RU" sz="3900" strike="noStrike">
                <a:solidFill>
                  <a:srgbClr val="ffffff"/>
                </a:solidFill>
                <a:latin typeface="Century Gothic"/>
              </a:rPr>
              <a:t>2013 – 100,9</a:t>
            </a:r>
            <a:endParaRPr/>
          </a:p>
        </p:txBody>
      </p:sp>
      <p:sp>
        <p:nvSpPr>
          <p:cNvPr id="115" name="CustomShape 9"/>
          <p:cNvSpPr/>
          <p:nvPr/>
        </p:nvSpPr>
        <p:spPr>
          <a:xfrm>
            <a:off x="9686160" y="4674600"/>
            <a:ext cx="2504520" cy="1670400"/>
          </a:xfrm>
          <a:prstGeom prst="rect">
            <a:avLst/>
          </a:prstGeom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ln>
            <a:solidFill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/>
          <a:fillRef idx="0"/>
          <a:effectRef idx="0"/>
          <a:fontRef idx="minor"/>
        </p:style>
        <p:txBody>
          <a:bodyPr lIns="400680" rIns="277200" tIns="277200" bIns="277200" anchor="ctr"/>
          <a:p>
            <a:pPr>
              <a:lnSpc>
                <a:spcPct val="90000"/>
              </a:lnSpc>
            </a:pPr>
            <a:r>
              <a:rPr lang="ru-RU" sz="3900" strike="noStrike">
                <a:solidFill>
                  <a:srgbClr val="ffffff"/>
                </a:solidFill>
                <a:latin typeface="Century Gothic"/>
              </a:rPr>
              <a:t>2014 - 84,2</a:t>
            </a:r>
            <a:endParaRPr/>
          </a:p>
        </p:txBody>
      </p:sp>
      <p:sp>
        <p:nvSpPr>
          <p:cNvPr id="116" name="CustomShape 10"/>
          <p:cNvSpPr/>
          <p:nvPr/>
        </p:nvSpPr>
        <p:spPr>
          <a:xfrm>
            <a:off x="8350200" y="2336040"/>
            <a:ext cx="1669320" cy="1669320"/>
          </a:xfrm>
          <a:prstGeom prst="ellipse">
            <a:avLst/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90000"/>
              </a:lnSpc>
            </a:pPr>
            <a:r>
              <a:rPr lang="ru-RU" sz="1600" strike="noStrike">
                <a:solidFill>
                  <a:srgbClr val="ffffff"/>
                </a:solidFill>
                <a:latin typeface="Times New Roman"/>
              </a:rPr>
              <a:t>Дополнительное образование</a:t>
            </a:r>
            <a:endParaRPr/>
          </a:p>
        </p:txBody>
      </p:sp>
    </p:spTree>
  </p:cSld>
  <p:timing>
    <p:tnLst>
      <p:par>
        <p:cTn id="15" dur="indefinite" restart="never" nodeType="tmRoot">
          <p:childTnLst>
            <p:seq>
              <p:cTn id="1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7" name="Диаграмма 2"/>
          <p:cNvGraphicFramePr/>
          <p:nvPr/>
        </p:nvGraphicFramePr>
        <p:xfrm>
          <a:off x="0" y="1841400"/>
          <a:ext cx="12191760" cy="5016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118" name="CustomShape 1"/>
          <p:cNvSpPr/>
          <p:nvPr/>
        </p:nvSpPr>
        <p:spPr>
          <a:xfrm>
            <a:off x="0" y="0"/>
            <a:ext cx="12191760" cy="913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ru-RU" strike="noStrike">
                <a:solidFill>
                  <a:srgbClr val="ffffff"/>
                </a:solidFill>
                <a:latin typeface="Century Gothic"/>
              </a:rPr>
              <a:t>Задача: Достижение целевых показателей уровня средней заработной платы отдельных категорий работников, определенных указами Президента Российской Федерации от 07.05.2012 № 597,  от 01.06.2012 № 761, от 28.12.2012 № 1688 </a:t>
            </a:r>
            <a:endParaRPr/>
          </a:p>
        </p:txBody>
      </p:sp>
      <p:sp>
        <p:nvSpPr>
          <p:cNvPr id="119" name="CustomShape 2"/>
          <p:cNvSpPr/>
          <p:nvPr/>
        </p:nvSpPr>
        <p:spPr>
          <a:xfrm>
            <a:off x="0" y="923400"/>
            <a:ext cx="12191760" cy="913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ru-RU" strike="noStrike">
                <a:solidFill>
                  <a:srgbClr val="ffffff"/>
                </a:solidFill>
                <a:latin typeface="Century Gothic"/>
              </a:rPr>
              <a:t>Ведомственный мониторинг выполнения целевых показателей соотношения средней заработной платы категорий работников учреждений здравоохранения к средней заработной плате по Ростовской области</a:t>
            </a:r>
            <a:endParaRPr/>
          </a:p>
        </p:txBody>
      </p:sp>
    </p:spTree>
  </p:cSld>
  <p:timing>
    <p:tnLst>
      <p:par>
        <p:cTn id="17" dur="indefinite" restart="never" nodeType="tmRoot">
          <p:childTnLst>
            <p:seq>
              <p:cTn id="1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516</TotalTime>
  <Application>LibreOffice/4.4.1.2$Linux_x86 LibreOffice_project/40m0$Build-2</Application>
  <Paragraphs>359</Paragraphs>
  <Company>SPecialiST RePack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2014-08-11T11:20:21Z</dcterms:created>
  <dc:creator>inform</dc:creator>
  <dc:language>ru-RU</dc:language>
  <cp:lastModifiedBy>vga  </cp:lastModifiedBy>
  <dcterms:modified xsi:type="dcterms:W3CDTF">2015-04-22T15:33:35Z</dcterms:modified>
  <cp:revision>28</cp:revision>
  <dc:title>Доклад о реализации Программы поэтапного совершенствования системы оплаты труда работников в муниципальных учреждениях Белокалитвинского района на 2013-2018 годы  по итогам I полугодия 2014 года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Company">
    <vt:lpwstr>SPecialiST RePack</vt:lpwstr>
  </property>
  <property fmtid="{D5CDD505-2E9C-101B-9397-08002B2CF9AE}" pid="4" name="HiddenSlides">
    <vt:i4>0</vt:i4>
  </property>
  <property fmtid="{D5CDD505-2E9C-101B-9397-08002B2CF9AE}" pid="5" name="HyperlinksChanged">
    <vt:bool>0</vt:bool>
  </property>
  <property fmtid="{D5CDD505-2E9C-101B-9397-08002B2CF9AE}" pid="6" name="LinksUpToDate">
    <vt:bool>0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Произвольный</vt:lpwstr>
  </property>
  <property fmtid="{D5CDD505-2E9C-101B-9397-08002B2CF9AE}" pid="10" name="ScaleCrop">
    <vt:bool>0</vt:bool>
  </property>
  <property fmtid="{D5CDD505-2E9C-101B-9397-08002B2CF9AE}" pid="11" name="ShareDoc">
    <vt:bool>0</vt:bool>
  </property>
  <property fmtid="{D5CDD505-2E9C-101B-9397-08002B2CF9AE}" pid="12" name="Slides">
    <vt:i4>15</vt:i4>
  </property>
</Properties>
</file>